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Economica"/>
      <p:regular r:id="rId53"/>
      <p:bold r:id="rId54"/>
      <p:italic r:id="rId55"/>
      <p:boldItalic r:id="rId56"/>
    </p:embeddedFont>
    <p:embeddedFont>
      <p:font typeface="Roboto"/>
      <p:regular r:id="rId57"/>
      <p:bold r:id="rId58"/>
      <p:italic r:id="rId59"/>
      <p:boldItalic r:id="rId60"/>
    </p:embeddedFont>
    <p:embeddedFont>
      <p:font typeface="Roboto Medium"/>
      <p:regular r:id="rId61"/>
      <p:bold r:id="rId62"/>
      <p:italic r:id="rId63"/>
      <p:boldItalic r:id="rId64"/>
    </p:embeddedFont>
    <p:embeddedFont>
      <p:font typeface="Montserrat"/>
      <p:regular r:id="rId65"/>
      <p:bold r:id="rId66"/>
      <p:italic r:id="rId67"/>
      <p:boldItalic r:id="rId68"/>
    </p:embeddedFont>
    <p:embeddedFont>
      <p:font typeface="Bebas Neue"/>
      <p:regular r:id="rId69"/>
    </p:embeddedFont>
    <p:embeddedFont>
      <p:font typeface="Barlow Medium"/>
      <p:regular r:id="rId70"/>
      <p:bold r:id="rId71"/>
      <p:italic r:id="rId72"/>
      <p:boldItalic r:id="rId73"/>
    </p:embeddedFont>
    <p:embeddedFont>
      <p:font typeface="Roboto Light"/>
      <p:regular r:id="rId74"/>
      <p:bold r:id="rId75"/>
      <p:italic r:id="rId76"/>
      <p:boldItalic r:id="rId77"/>
    </p:embeddedFont>
    <p:embeddedFont>
      <p:font typeface="Barlow"/>
      <p:regular r:id="rId78"/>
      <p:bold r:id="rId79"/>
      <p:italic r:id="rId80"/>
      <p:boldItalic r:id="rId81"/>
    </p:embeddedFont>
    <p:embeddedFont>
      <p:font typeface="Aclonica"/>
      <p:regular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Barlow-italic.fntdata"/><Relationship Id="rId82" Type="http://schemas.openxmlformats.org/officeDocument/2006/relationships/font" Target="fonts/Aclonica-regular.fntdata"/><Relationship Id="rId81" Type="http://schemas.openxmlformats.org/officeDocument/2006/relationships/font" Target="fonts/Barlow-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BarlowMedium-boldItalic.fntdata"/><Relationship Id="rId72" Type="http://schemas.openxmlformats.org/officeDocument/2006/relationships/font" Target="fonts/BarlowMedium-italic.fntdata"/><Relationship Id="rId31" Type="http://schemas.openxmlformats.org/officeDocument/2006/relationships/slide" Target="slides/slide26.xml"/><Relationship Id="rId75" Type="http://schemas.openxmlformats.org/officeDocument/2006/relationships/font" Target="fonts/RobotoLight-bold.fntdata"/><Relationship Id="rId30" Type="http://schemas.openxmlformats.org/officeDocument/2006/relationships/slide" Target="slides/slide25.xml"/><Relationship Id="rId74" Type="http://schemas.openxmlformats.org/officeDocument/2006/relationships/font" Target="fonts/RobotoLight-regular.fntdata"/><Relationship Id="rId33" Type="http://schemas.openxmlformats.org/officeDocument/2006/relationships/slide" Target="slides/slide28.xml"/><Relationship Id="rId77" Type="http://schemas.openxmlformats.org/officeDocument/2006/relationships/font" Target="fonts/RobotoLight-boldItalic.fntdata"/><Relationship Id="rId32" Type="http://schemas.openxmlformats.org/officeDocument/2006/relationships/slide" Target="slides/slide27.xml"/><Relationship Id="rId76" Type="http://schemas.openxmlformats.org/officeDocument/2006/relationships/font" Target="fonts/RobotoLight-italic.fntdata"/><Relationship Id="rId35" Type="http://schemas.openxmlformats.org/officeDocument/2006/relationships/slide" Target="slides/slide30.xml"/><Relationship Id="rId79" Type="http://schemas.openxmlformats.org/officeDocument/2006/relationships/font" Target="fonts/Barlow-bold.fntdata"/><Relationship Id="rId34" Type="http://schemas.openxmlformats.org/officeDocument/2006/relationships/slide" Target="slides/slide29.xml"/><Relationship Id="rId78" Type="http://schemas.openxmlformats.org/officeDocument/2006/relationships/font" Target="fonts/Barlow-regular.fntdata"/><Relationship Id="rId71" Type="http://schemas.openxmlformats.org/officeDocument/2006/relationships/font" Target="fonts/BarlowMedium-bold.fntdata"/><Relationship Id="rId70" Type="http://schemas.openxmlformats.org/officeDocument/2006/relationships/font" Target="fonts/BarlowMedium-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edium-bold.fntdata"/><Relationship Id="rId61" Type="http://schemas.openxmlformats.org/officeDocument/2006/relationships/font" Target="fonts/RobotoMedium-regular.fntdata"/><Relationship Id="rId20" Type="http://schemas.openxmlformats.org/officeDocument/2006/relationships/slide" Target="slides/slide15.xml"/><Relationship Id="rId64" Type="http://schemas.openxmlformats.org/officeDocument/2006/relationships/font" Target="fonts/RobotoMedium-boldItalic.fntdata"/><Relationship Id="rId63" Type="http://schemas.openxmlformats.org/officeDocument/2006/relationships/font" Target="fonts/RobotoMedium-italic.fntdata"/><Relationship Id="rId22" Type="http://schemas.openxmlformats.org/officeDocument/2006/relationships/slide" Target="slides/slide17.xml"/><Relationship Id="rId66" Type="http://schemas.openxmlformats.org/officeDocument/2006/relationships/font" Target="fonts/Montserrat-bold.fntdata"/><Relationship Id="rId21" Type="http://schemas.openxmlformats.org/officeDocument/2006/relationships/slide" Target="slides/slide16.xml"/><Relationship Id="rId65" Type="http://schemas.openxmlformats.org/officeDocument/2006/relationships/font" Target="fonts/Montserrat-regular.fntdata"/><Relationship Id="rId24" Type="http://schemas.openxmlformats.org/officeDocument/2006/relationships/slide" Target="slides/slide19.xml"/><Relationship Id="rId68" Type="http://schemas.openxmlformats.org/officeDocument/2006/relationships/font" Target="fonts/Montserrat-boldItalic.fntdata"/><Relationship Id="rId23" Type="http://schemas.openxmlformats.org/officeDocument/2006/relationships/slide" Target="slides/slide18.xml"/><Relationship Id="rId67" Type="http://schemas.openxmlformats.org/officeDocument/2006/relationships/font" Target="fonts/Montserrat-italic.fntdata"/><Relationship Id="rId60" Type="http://schemas.openxmlformats.org/officeDocument/2006/relationships/font" Target="fonts/Roboto-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BebasNeue-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Economica-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Economica-italic.fntdata"/><Relationship Id="rId10" Type="http://schemas.openxmlformats.org/officeDocument/2006/relationships/slide" Target="slides/slide5.xml"/><Relationship Id="rId54" Type="http://schemas.openxmlformats.org/officeDocument/2006/relationships/font" Target="fonts/Economica-bold.fntdata"/><Relationship Id="rId13" Type="http://schemas.openxmlformats.org/officeDocument/2006/relationships/slide" Target="slides/slide8.xml"/><Relationship Id="rId57" Type="http://schemas.openxmlformats.org/officeDocument/2006/relationships/font" Target="fonts/Roboto-regular.fntdata"/><Relationship Id="rId12" Type="http://schemas.openxmlformats.org/officeDocument/2006/relationships/slide" Target="slides/slide7.xml"/><Relationship Id="rId56" Type="http://schemas.openxmlformats.org/officeDocument/2006/relationships/font" Target="fonts/Economica-boldItalic.fntdata"/><Relationship Id="rId15" Type="http://schemas.openxmlformats.org/officeDocument/2006/relationships/slide" Target="slides/slide10.xml"/><Relationship Id="rId59" Type="http://schemas.openxmlformats.org/officeDocument/2006/relationships/font" Target="fonts/Roboto-italic.fntdata"/><Relationship Id="rId14" Type="http://schemas.openxmlformats.org/officeDocument/2006/relationships/slide" Target="slides/slide9.xml"/><Relationship Id="rId58" Type="http://schemas.openxmlformats.org/officeDocument/2006/relationships/font" Target="fonts/Robo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ellular_network#/media/File:Cellular_network_standards_and_generation_timeline.svg"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Welcome to my talk! </a:t>
            </a:r>
            <a:endParaRPr sz="1600"/>
          </a:p>
          <a:p>
            <a:pPr indent="-330200" lvl="1" marL="914400" rtl="0" algn="l">
              <a:lnSpc>
                <a:spcPct val="115000"/>
              </a:lnSpc>
              <a:spcBef>
                <a:spcPts val="0"/>
              </a:spcBef>
              <a:spcAft>
                <a:spcPts val="0"/>
              </a:spcAft>
              <a:buClr>
                <a:schemeClr val="dk1"/>
              </a:buClr>
              <a:buSzPts val="1600"/>
              <a:buChar char="○"/>
            </a:pPr>
            <a:r>
              <a:rPr lang="en" sz="1600">
                <a:solidFill>
                  <a:schemeClr val="dk1"/>
                </a:solidFill>
              </a:rPr>
              <a:t>Thanks for coming. I’m super excited to be speaking here for the first time at defcon.</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Forgive the throwback title.</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All public information! Now you can know what more you want to look for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Some of you may have seen that I presented a similar talk at Shmoocon. This will be a different focus, with some overlap.</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I wanted to give this talk because really, cellular technology is unavoidable in our lives.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This talk is going to focus as much as reasonable on Cellular Core Network functionality and attacks. Unfortunately, I can detail so many neat vulns but didn’t have time enough to go in depth. I’ll try to release my unabridged hour+ talk slides and notes for those interested.</a:t>
            </a:r>
            <a:endParaRPr sz="16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d6b49247ee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d6b49247ee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User speaks into their 2g capable device and comprises the Mobile Station.</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Mobile Station sends signal to the</a:t>
            </a:r>
            <a:r>
              <a:rPr b="1" lang="en" sz="1800">
                <a:solidFill>
                  <a:srgbClr val="595959"/>
                </a:solidFill>
              </a:rPr>
              <a:t> Base Transceiver Station </a:t>
            </a:r>
            <a:r>
              <a:rPr lang="en" sz="1800">
                <a:solidFill>
                  <a:srgbClr val="595959"/>
                </a:solidFill>
              </a:rPr>
              <a:t>which is then properly handled by the </a:t>
            </a:r>
            <a:r>
              <a:rPr b="1" lang="en" sz="1800">
                <a:solidFill>
                  <a:srgbClr val="595959"/>
                </a:solidFill>
              </a:rPr>
              <a:t>Base Station Controller</a:t>
            </a:r>
            <a:r>
              <a:rPr lang="en" sz="1800">
                <a:solidFill>
                  <a:srgbClr val="595959"/>
                </a:solidFill>
              </a:rPr>
              <a:t>. </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The </a:t>
            </a:r>
            <a:r>
              <a:rPr b="1" lang="en" sz="1800">
                <a:solidFill>
                  <a:srgbClr val="595959"/>
                </a:solidFill>
              </a:rPr>
              <a:t>BSC </a:t>
            </a:r>
            <a:r>
              <a:rPr lang="en" sz="1800">
                <a:solidFill>
                  <a:srgbClr val="595959"/>
                </a:solidFill>
              </a:rPr>
              <a:t>continues coordination with the</a:t>
            </a:r>
            <a:r>
              <a:rPr b="1" lang="en" sz="1800">
                <a:solidFill>
                  <a:srgbClr val="595959"/>
                </a:solidFill>
              </a:rPr>
              <a:t> Mobile Switching Center (MSC)</a:t>
            </a:r>
            <a:r>
              <a:rPr lang="en" sz="1800">
                <a:solidFill>
                  <a:srgbClr val="595959"/>
                </a:solidFill>
              </a:rPr>
              <a:t> which utilizes the appropriate registers and authentication to then pass it on to the </a:t>
            </a:r>
            <a:r>
              <a:rPr b="1" lang="en" sz="1800">
                <a:solidFill>
                  <a:srgbClr val="595959"/>
                </a:solidFill>
              </a:rPr>
              <a:t>GMSC</a:t>
            </a:r>
            <a:endParaRPr b="1"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The </a:t>
            </a:r>
            <a:r>
              <a:rPr b="1" lang="en" sz="1800">
                <a:solidFill>
                  <a:srgbClr val="595959"/>
                </a:solidFill>
              </a:rPr>
              <a:t>Gateway Mobile Switching Center </a:t>
            </a:r>
            <a:r>
              <a:rPr lang="en" sz="1800">
                <a:solidFill>
                  <a:srgbClr val="595959"/>
                </a:solidFill>
              </a:rPr>
              <a:t>reaches out to external networks! (</a:t>
            </a:r>
            <a:r>
              <a:rPr b="1" lang="en" sz="1800">
                <a:solidFill>
                  <a:srgbClr val="595959"/>
                </a:solidFill>
              </a:rPr>
              <a:t>PSTN, PLMN</a:t>
            </a:r>
            <a:r>
              <a:rPr lang="en" sz="1800">
                <a:solidFill>
                  <a:srgbClr val="595959"/>
                </a:solidFill>
              </a:rPr>
              <a:t>)</a:t>
            </a:r>
            <a:endParaRPr sz="1800">
              <a:solidFill>
                <a:srgbClr val="595959"/>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d6b49247ee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d6b49247ee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rPr>
              <a:t>GSM doesn’t require mutual authentication</a:t>
            </a:r>
            <a:endParaRPr sz="16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600">
                <a:solidFill>
                  <a:schemeClr val="dk1"/>
                </a:solidFill>
              </a:rPr>
              <a:t>IMSI (</a:t>
            </a:r>
            <a:r>
              <a:rPr lang="en" sz="1400">
                <a:solidFill>
                  <a:schemeClr val="dk1"/>
                </a:solidFill>
              </a:rPr>
              <a:t>International Mobile Subscriber Identity</a:t>
            </a:r>
            <a:r>
              <a:rPr lang="en" sz="1600">
                <a:solidFill>
                  <a:schemeClr val="dk1"/>
                </a:solidFill>
              </a:rPr>
              <a:t>)</a:t>
            </a:r>
            <a:r>
              <a:rPr lang="en" sz="1600">
                <a:solidFill>
                  <a:schemeClr val="dk1"/>
                </a:solidFill>
              </a:rPr>
              <a:t> catchers or stingray attacks.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Lots of in and even a full person-in-the-middle attack.</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BTS determines encryption scheme so rogue BTS can just say none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Some of the Encryption Schemes are known to be weak</a:t>
            </a:r>
            <a:endParaRPr sz="1600">
              <a:solidFill>
                <a:schemeClr val="dk1"/>
              </a:solidFill>
            </a:endParaRPr>
          </a:p>
          <a:p>
            <a:pPr indent="-330200" lvl="2" marL="457200" rtl="0" algn="l">
              <a:lnSpc>
                <a:spcPct val="115000"/>
              </a:lnSpc>
              <a:spcBef>
                <a:spcPts val="0"/>
              </a:spcBef>
              <a:spcAft>
                <a:spcPts val="0"/>
              </a:spcAft>
              <a:buClr>
                <a:schemeClr val="dk1"/>
              </a:buClr>
              <a:buSzPts val="1600"/>
              <a:buChar char="■"/>
            </a:pPr>
            <a:r>
              <a:rPr lang="en" sz="1600">
                <a:solidFill>
                  <a:schemeClr val="dk1"/>
                </a:solidFill>
              </a:rPr>
              <a:t>Jamming: disrupting comms between cell and the BTS</a:t>
            </a:r>
            <a:endParaRPr sz="1600">
              <a:solidFill>
                <a:schemeClr val="dk1"/>
              </a:solidFill>
            </a:endParaRPr>
          </a:p>
          <a:p>
            <a:pPr indent="-330200" lvl="3" marL="1828800" rtl="0" algn="l">
              <a:lnSpc>
                <a:spcPct val="115000"/>
              </a:lnSpc>
              <a:spcBef>
                <a:spcPts val="0"/>
              </a:spcBef>
              <a:spcAft>
                <a:spcPts val="0"/>
              </a:spcAft>
              <a:buClr>
                <a:schemeClr val="dk1"/>
              </a:buClr>
              <a:buSzPts val="1600"/>
              <a:buChar char="●"/>
            </a:pPr>
            <a:r>
              <a:rPr lang="en" sz="1600">
                <a:solidFill>
                  <a:schemeClr val="dk1"/>
                </a:solidFill>
              </a:rPr>
              <a:t>Signal generator at </a:t>
            </a:r>
            <a:r>
              <a:rPr lang="en" sz="1600">
                <a:solidFill>
                  <a:schemeClr val="dk1"/>
                </a:solidFill>
              </a:rPr>
              <a:t>specific</a:t>
            </a:r>
            <a:r>
              <a:rPr lang="en" sz="1600">
                <a:solidFill>
                  <a:schemeClr val="dk1"/>
                </a:solidFill>
              </a:rPr>
              <a:t> frequencies for interference. This can happen at the UE or BTS.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Clear text transmission after the base transceiver station</a:t>
            </a:r>
            <a:endParaRPr sz="16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e0696398a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e0696398a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On to GPRS which you’ll notice doesn’t quite fit neatly into this timeline. What is GPRS?</a:t>
            </a:r>
            <a:endParaRPr sz="1400"/>
          </a:p>
          <a:p>
            <a:pPr indent="0" lvl="0" marL="0" rtl="0" algn="l">
              <a:spcBef>
                <a:spcPts val="0"/>
              </a:spcBef>
              <a:spcAft>
                <a:spcPts val="0"/>
              </a:spcAft>
              <a:buNone/>
            </a:pPr>
            <a:r>
              <a:t/>
            </a:r>
            <a:endParaRPr/>
          </a:p>
          <a:p>
            <a:pPr indent="0" lvl="0" marL="0" rtl="0" algn="l">
              <a:spcBef>
                <a:spcPts val="0"/>
              </a:spcBef>
              <a:spcAft>
                <a:spcPts val="0"/>
              </a:spcAft>
              <a:buNone/>
            </a:pPr>
            <a:r>
              <a:rPr lang="en" sz="1600"/>
              <a:t>This is mostly in America, at the end of the Millenium</a:t>
            </a:r>
            <a:endParaRPr sz="16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d6b49247ee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d6b49247ee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solidFill>
                  <a:schemeClr val="dk1"/>
                </a:solidFill>
              </a:rPr>
              <a:t>The wonderful world of IP</a:t>
            </a:r>
            <a:endParaRPr b="1"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 sz="1700">
                <a:solidFill>
                  <a:schemeClr val="dk1"/>
                </a:solidFill>
              </a:rPr>
              <a:t>General Packet Radio Service</a:t>
            </a:r>
            <a:endParaRPr b="1"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1700">
                <a:solidFill>
                  <a:schemeClr val="dk1"/>
                </a:solidFill>
              </a:rPr>
              <a:t>So GSM is only a circuit switched technology. The path between communication is unbroken. </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1700">
                <a:solidFill>
                  <a:schemeClr val="dk1"/>
                </a:solidFill>
              </a:rPr>
              <a:t>It’s neat because we now have two technologies in one network </a:t>
            </a:r>
            <a:r>
              <a:rPr lang="en" sz="1700">
                <a:solidFill>
                  <a:schemeClr val="dk1"/>
                </a:solidFill>
              </a:rPr>
              <a:t>architecture</a:t>
            </a:r>
            <a:r>
              <a:rPr lang="en" sz="1700">
                <a:solidFill>
                  <a:schemeClr val="dk1"/>
                </a:solidFill>
              </a:rPr>
              <a:t>. </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1700">
                <a:solidFill>
                  <a:schemeClr val="dk1"/>
                </a:solidFill>
              </a:rPr>
              <a:t>This means it’s </a:t>
            </a:r>
            <a:r>
              <a:rPr b="1" lang="en" sz="1700">
                <a:solidFill>
                  <a:schemeClr val="dk1"/>
                </a:solidFill>
              </a:rPr>
              <a:t>GSM + a packet switched IP implementation.</a:t>
            </a:r>
            <a:endParaRPr b="1"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1700">
                <a:solidFill>
                  <a:schemeClr val="dk1"/>
                </a:solidFill>
              </a:rPr>
              <a:t>texts and multimedia messages, push to talk over cellular </a:t>
            </a:r>
            <a:endParaRPr sz="17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d6b49247ee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d6b49247ee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Front part mostly the same</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u="sng">
                <a:solidFill>
                  <a:schemeClr val="dk1"/>
                </a:solidFill>
              </a:rPr>
              <a:t>Mobile Station (MS)</a:t>
            </a:r>
            <a:r>
              <a:rPr lang="en" sz="1600">
                <a:solidFill>
                  <a:schemeClr val="dk1"/>
                </a:solidFill>
              </a:rPr>
              <a:t> / </a:t>
            </a:r>
            <a:r>
              <a:rPr lang="en" sz="1600" u="sng">
                <a:solidFill>
                  <a:schemeClr val="dk1"/>
                </a:solidFill>
              </a:rPr>
              <a:t>User Endpoint (UE)</a:t>
            </a:r>
            <a:endParaRPr sz="1600" u="sng">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Same thing. Now we also consider the Mobile Equipment (ME).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u="sng">
                <a:solidFill>
                  <a:schemeClr val="dk1"/>
                </a:solidFill>
              </a:rPr>
              <a:t>Base Station Subsystem </a:t>
            </a:r>
            <a:r>
              <a:rPr lang="en" sz="1600">
                <a:solidFill>
                  <a:schemeClr val="dk1"/>
                </a:solidFill>
              </a:rPr>
              <a:t>remains the same </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u="sng">
                <a:solidFill>
                  <a:schemeClr val="dk1"/>
                </a:solidFill>
              </a:rPr>
              <a:t>Base Transceiver Station </a:t>
            </a:r>
            <a:r>
              <a:rPr b="1" lang="en" sz="1600" u="sng">
                <a:solidFill>
                  <a:schemeClr val="dk1"/>
                </a:solidFill>
              </a:rPr>
              <a:t> </a:t>
            </a:r>
            <a:r>
              <a:rPr lang="en" sz="1600">
                <a:solidFill>
                  <a:schemeClr val="dk1"/>
                </a:solidFill>
              </a:rPr>
              <a:t>and </a:t>
            </a:r>
            <a:r>
              <a:rPr lang="en" sz="1600" u="sng">
                <a:solidFill>
                  <a:schemeClr val="dk1"/>
                </a:solidFill>
              </a:rPr>
              <a:t>Base Station Controller </a:t>
            </a:r>
            <a:r>
              <a:rPr lang="en" sz="1600">
                <a:solidFill>
                  <a:schemeClr val="dk1"/>
                </a:solidFill>
              </a:rPr>
              <a:t>still there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 sz="1600" u="sng">
                <a:solidFill>
                  <a:schemeClr val="dk1"/>
                </a:solidFill>
              </a:rPr>
              <a:t>Mobile Switching Center (</a:t>
            </a:r>
            <a:r>
              <a:rPr lang="en" sz="1600" u="sng">
                <a:solidFill>
                  <a:schemeClr val="dk1"/>
                </a:solidFill>
              </a:rPr>
              <a:t>MSC) </a:t>
            </a:r>
            <a:r>
              <a:rPr lang="en" sz="1600">
                <a:solidFill>
                  <a:schemeClr val="dk1"/>
                </a:solidFill>
              </a:rPr>
              <a:t>functionality of before is needed for both portions of the network</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Still feeds into the Gateway MSC</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So this all looks the same so far and it is for the packet switched portion.</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But remember that GPRS is split into the circuit switched portion and the packet switched portion.</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All those registers available for both the circuit switched AND packet switched portion</a:t>
            </a:r>
            <a:endParaRPr sz="16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d6b49247ee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d6b49247ee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shiny packet switched features! </a:t>
            </a:r>
            <a:endParaRPr sz="1600">
              <a:solidFill>
                <a:schemeClr val="dk1"/>
              </a:solidFill>
            </a:endParaRPr>
          </a:p>
          <a:p>
            <a:pPr indent="-330200" lvl="0" marL="457200" rtl="0" algn="l">
              <a:lnSpc>
                <a:spcPct val="115000"/>
              </a:lnSpc>
              <a:spcBef>
                <a:spcPts val="0"/>
              </a:spcBef>
              <a:spcAft>
                <a:spcPts val="0"/>
              </a:spcAft>
              <a:buSzPts val="1600"/>
              <a:buChar char="●"/>
            </a:pPr>
            <a:r>
              <a:rPr lang="en" sz="1600"/>
              <a:t>So the whole front end of the </a:t>
            </a:r>
            <a:r>
              <a:rPr lang="en" sz="1600" u="sng"/>
              <a:t>Mobile Station</a:t>
            </a:r>
            <a:r>
              <a:rPr lang="en" sz="1600"/>
              <a:t>, </a:t>
            </a:r>
            <a:r>
              <a:rPr lang="en" sz="1600" u="sng"/>
              <a:t>Base </a:t>
            </a:r>
            <a:r>
              <a:rPr lang="en" sz="1600" u="sng"/>
              <a:t>Transceiver</a:t>
            </a:r>
            <a:r>
              <a:rPr lang="en" sz="1600" u="sng"/>
              <a:t> Station </a:t>
            </a:r>
            <a:r>
              <a:rPr lang="en" sz="1600"/>
              <a:t>and </a:t>
            </a:r>
            <a:r>
              <a:rPr lang="en" sz="1600" u="sng"/>
              <a:t>Base </a:t>
            </a:r>
            <a:r>
              <a:rPr lang="en" sz="1600" u="sng"/>
              <a:t>Station</a:t>
            </a:r>
            <a:r>
              <a:rPr lang="en" sz="1600" u="sng"/>
              <a:t> Controller</a:t>
            </a:r>
            <a:r>
              <a:rPr lang="en" sz="1600"/>
              <a:t> stay the same</a:t>
            </a:r>
            <a:endParaRPr sz="1600"/>
          </a:p>
          <a:p>
            <a:pPr indent="-330200" lvl="0" marL="457200" rtl="0" algn="l">
              <a:lnSpc>
                <a:spcPct val="115000"/>
              </a:lnSpc>
              <a:spcBef>
                <a:spcPts val="0"/>
              </a:spcBef>
              <a:spcAft>
                <a:spcPts val="0"/>
              </a:spcAft>
              <a:buSzPts val="1600"/>
              <a:buChar char="●"/>
            </a:pPr>
            <a:r>
              <a:rPr lang="en" sz="1600"/>
              <a:t>packet switched portion of the core network, the </a:t>
            </a:r>
            <a:r>
              <a:rPr lang="en" sz="1600" u="sng"/>
              <a:t>Base Station Controller </a:t>
            </a:r>
            <a:r>
              <a:rPr lang="en" sz="1600"/>
              <a:t>feeds</a:t>
            </a:r>
            <a:r>
              <a:rPr lang="en" sz="1600"/>
              <a:t> into </a:t>
            </a:r>
            <a:endParaRPr sz="1600"/>
          </a:p>
          <a:p>
            <a:pPr indent="-330200" lvl="1" marL="914400" rtl="0" algn="l">
              <a:lnSpc>
                <a:spcPct val="115000"/>
              </a:lnSpc>
              <a:spcBef>
                <a:spcPts val="0"/>
              </a:spcBef>
              <a:spcAft>
                <a:spcPts val="0"/>
              </a:spcAft>
              <a:buClr>
                <a:schemeClr val="dk1"/>
              </a:buClr>
              <a:buSzPts val="1600"/>
              <a:buChar char="○"/>
            </a:pPr>
            <a:r>
              <a:rPr lang="en" sz="1600" u="sng">
                <a:solidFill>
                  <a:schemeClr val="dk1"/>
                </a:solidFill>
              </a:rPr>
              <a:t>Serving GPRS Support Node (</a:t>
            </a:r>
            <a:r>
              <a:rPr b="1" lang="en" sz="1600">
                <a:solidFill>
                  <a:schemeClr val="dk1"/>
                </a:solidFill>
              </a:rPr>
              <a:t>SGSN</a:t>
            </a:r>
            <a:r>
              <a:rPr lang="en" sz="1600">
                <a:solidFill>
                  <a:schemeClr val="dk1"/>
                </a:solidFill>
              </a:rPr>
              <a:t>)- </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location, sec and access controls. </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packet routing and transfer</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Mobility management </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authentication </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handles signaling packets, </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communicates with other </a:t>
            </a:r>
            <a:r>
              <a:rPr b="1" lang="en" sz="1600">
                <a:solidFill>
                  <a:schemeClr val="dk1"/>
                </a:solidFill>
              </a:rPr>
              <a:t>SGSN </a:t>
            </a:r>
            <a:r>
              <a:rPr lang="en" sz="1600">
                <a:solidFill>
                  <a:schemeClr val="dk1"/>
                </a:solidFill>
              </a:rPr>
              <a:t>or </a:t>
            </a:r>
            <a:r>
              <a:rPr b="1" lang="en" sz="1600">
                <a:solidFill>
                  <a:schemeClr val="dk1"/>
                </a:solidFill>
              </a:rPr>
              <a:t>equivalent </a:t>
            </a:r>
            <a:r>
              <a:rPr lang="en" sz="1600">
                <a:solidFill>
                  <a:schemeClr val="dk1"/>
                </a:solidFill>
              </a:rPr>
              <a:t>in same network and reaches out to the GGSN.</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u="sng">
                <a:solidFill>
                  <a:schemeClr val="dk1"/>
                </a:solidFill>
              </a:rPr>
              <a:t>GPRS Gateway Support Note</a:t>
            </a:r>
            <a:r>
              <a:rPr lang="en" sz="1600">
                <a:solidFill>
                  <a:schemeClr val="dk1"/>
                </a:solidFill>
              </a:rPr>
              <a:t> (</a:t>
            </a:r>
            <a:r>
              <a:rPr b="1" lang="en" sz="1600">
                <a:solidFill>
                  <a:schemeClr val="dk1"/>
                </a:solidFill>
              </a:rPr>
              <a:t>GGSN</a:t>
            </a:r>
            <a:r>
              <a:rPr lang="en" sz="1600">
                <a:solidFill>
                  <a:schemeClr val="dk1"/>
                </a:solidFill>
              </a:rPr>
              <a:t>) </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last hop to Public Data Network (</a:t>
            </a:r>
            <a:r>
              <a:rPr b="1" lang="en" sz="1600">
                <a:solidFill>
                  <a:schemeClr val="dk1"/>
                </a:solidFill>
              </a:rPr>
              <a:t>PDN</a:t>
            </a:r>
            <a:r>
              <a:rPr lang="en" sz="1600">
                <a:solidFill>
                  <a:schemeClr val="dk1"/>
                </a:solidFill>
              </a:rPr>
              <a:t>)! </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gateway, router and firewall all in 1. Usually viewed as a router.</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assigns IP addresses for the devices internal to this part of the cellular network. </a:t>
            </a:r>
            <a:endParaRPr sz="1600" u="sng"/>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d6b49247ee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d6b49247ee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So </a:t>
            </a:r>
            <a:r>
              <a:rPr lang="en" sz="1600"/>
              <a:t>let's</a:t>
            </a:r>
            <a:r>
              <a:rPr lang="en" sz="1600"/>
              <a:t> look at what this network </a:t>
            </a:r>
            <a:r>
              <a:rPr lang="en" sz="1600"/>
              <a:t>architecture</a:t>
            </a:r>
            <a:r>
              <a:rPr lang="en" sz="1600"/>
              <a:t> looks like all together </a:t>
            </a:r>
            <a:endParaRPr sz="1600"/>
          </a:p>
          <a:p>
            <a:pPr indent="0" lvl="0" marL="0" rtl="0" algn="l">
              <a:spcBef>
                <a:spcPts val="0"/>
              </a:spcBef>
              <a:spcAft>
                <a:spcPts val="0"/>
              </a:spcAft>
              <a:buNone/>
            </a:pPr>
            <a:r>
              <a:rPr lang="en" sz="1600"/>
              <a:t>Here we see the portions that stayed the same but now that we add the packet switched area which contains this Serving GPRS Support Node and Gateway GPRS Support Node</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57ffa55b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57ffa55b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New Mitigations:</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        – Required mobile subscriber authentication by network for packet-switched portion</a:t>
            </a:r>
            <a:endParaRPr sz="1600">
              <a:solidFill>
                <a:schemeClr val="dk1"/>
              </a:solidFill>
            </a:endParaRPr>
          </a:p>
          <a:p>
            <a:pPr indent="-330200" lvl="0" marL="914400" rtl="0" algn="l">
              <a:lnSpc>
                <a:spcPct val="115000"/>
              </a:lnSpc>
              <a:spcBef>
                <a:spcPts val="0"/>
              </a:spcBef>
              <a:spcAft>
                <a:spcPts val="0"/>
              </a:spcAft>
              <a:buClr>
                <a:schemeClr val="dk1"/>
              </a:buClr>
              <a:buSzPts val="1600"/>
              <a:buChar char="-"/>
            </a:pPr>
            <a:r>
              <a:rPr lang="en" sz="1600">
                <a:solidFill>
                  <a:schemeClr val="dk1"/>
                </a:solidFill>
              </a:rPr>
              <a:t>Added Certificate-based authentication.</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        – auth between </a:t>
            </a:r>
            <a:r>
              <a:rPr b="1" lang="en" sz="1600">
                <a:solidFill>
                  <a:schemeClr val="dk1"/>
                </a:solidFill>
              </a:rPr>
              <a:t>Mobile Sub </a:t>
            </a:r>
            <a:r>
              <a:rPr lang="en" sz="1600">
                <a:solidFill>
                  <a:schemeClr val="dk1"/>
                </a:solidFill>
              </a:rPr>
              <a:t>and </a:t>
            </a:r>
            <a:r>
              <a:rPr b="1" lang="en" sz="1600">
                <a:solidFill>
                  <a:schemeClr val="dk1"/>
                </a:solidFill>
              </a:rPr>
              <a:t>Serving GPRS Support Node</a:t>
            </a:r>
            <a:endParaRPr b="1"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        – Some level of Ciphering algorithm for SGSN.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        – SGSN requests identity verification.</a:t>
            </a:r>
            <a:endParaRPr sz="16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d6b49247ee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d6b49247ee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Same known rogue BTS flaws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P1 really neat telco research </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found implementations of GPRS without any encryption </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Italy and Denmark p1</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Nokia </a:t>
            </a:r>
            <a:r>
              <a:rPr b="1" lang="en" sz="1800">
                <a:solidFill>
                  <a:schemeClr val="dk1"/>
                </a:solidFill>
              </a:rPr>
              <a:t>Gateway</a:t>
            </a:r>
            <a:r>
              <a:rPr b="1" lang="en" sz="1800">
                <a:solidFill>
                  <a:schemeClr val="dk1"/>
                </a:solidFill>
              </a:rPr>
              <a:t> GPRS SUPPORT NODE </a:t>
            </a:r>
            <a:r>
              <a:rPr lang="en" sz="1800">
                <a:solidFill>
                  <a:schemeClr val="dk1"/>
                </a:solidFill>
              </a:rPr>
              <a:t>(</a:t>
            </a:r>
            <a:r>
              <a:rPr b="1" lang="en" sz="1800">
                <a:solidFill>
                  <a:schemeClr val="dk1"/>
                </a:solidFill>
              </a:rPr>
              <a:t>GGSN)</a:t>
            </a:r>
            <a:r>
              <a:rPr lang="en" sz="1800">
                <a:solidFill>
                  <a:schemeClr val="dk1"/>
                </a:solidFill>
              </a:rPr>
              <a:t> was able to be taken down and/or restarted disrupting GPRS network connectivity for a whole area of users. </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sending non-standard IP options in a packet. </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This was done over the Gi interface </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Barlow"/>
              <a:buChar char="●"/>
            </a:pPr>
            <a:r>
              <a:rPr lang="en" sz="1800">
                <a:solidFill>
                  <a:schemeClr val="dk1"/>
                </a:solidFill>
              </a:rPr>
              <a:t>Cisco </a:t>
            </a:r>
            <a:r>
              <a:rPr b="1" lang="en" sz="1800">
                <a:solidFill>
                  <a:schemeClr val="dk1"/>
                </a:solidFill>
              </a:rPr>
              <a:t>GGSN </a:t>
            </a:r>
            <a:r>
              <a:rPr lang="en" sz="1800" u="sng">
                <a:solidFill>
                  <a:schemeClr val="dk1"/>
                </a:solidFill>
              </a:rPr>
              <a:t>gateway GPRS support node (GGSN)</a:t>
            </a:r>
            <a:r>
              <a:rPr lang="en" sz="1800">
                <a:solidFill>
                  <a:schemeClr val="dk1"/>
                </a:solidFill>
              </a:rPr>
              <a:t> of Cisco ASR 5000 Series Aggregation Services Routers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doesn’t handle </a:t>
            </a:r>
            <a:r>
              <a:rPr lang="en" sz="1800" u="sng">
                <a:solidFill>
                  <a:schemeClr val="dk1"/>
                </a:solidFill>
              </a:rPr>
              <a:t>Wireless Session Protocol</a:t>
            </a:r>
            <a:r>
              <a:rPr lang="en" sz="1800">
                <a:solidFill>
                  <a:schemeClr val="dk1"/>
                </a:solidFill>
              </a:rPr>
              <a:t> (</a:t>
            </a:r>
            <a:r>
              <a:rPr b="1" lang="en" sz="1800">
                <a:solidFill>
                  <a:schemeClr val="dk1"/>
                </a:solidFill>
              </a:rPr>
              <a:t>WSP</a:t>
            </a:r>
            <a:r>
              <a:rPr lang="en" sz="1800">
                <a:solidFill>
                  <a:schemeClr val="dk1"/>
                </a:solidFill>
              </a:rPr>
              <a:t>) packets correctly </a:t>
            </a:r>
            <a:endParaRPr sz="1800">
              <a:solidFill>
                <a:schemeClr val="dk1"/>
              </a:solidFill>
            </a:endParaRPr>
          </a:p>
          <a:p>
            <a:pPr indent="-342900" lvl="2" marL="1371600" rtl="0" algn="l">
              <a:lnSpc>
                <a:spcPct val="115000"/>
              </a:lnSpc>
              <a:spcBef>
                <a:spcPts val="0"/>
              </a:spcBef>
              <a:spcAft>
                <a:spcPts val="0"/>
              </a:spcAft>
              <a:buClr>
                <a:schemeClr val="dk1"/>
              </a:buClr>
              <a:buSzPts val="1800"/>
              <a:buChar char="■"/>
            </a:pPr>
            <a:r>
              <a:rPr lang="en" sz="1800">
                <a:solidFill>
                  <a:schemeClr val="dk1"/>
                </a:solidFill>
              </a:rPr>
              <a:t>crafted WSP packet to </a:t>
            </a:r>
            <a:r>
              <a:rPr lang="en" sz="1800" u="sng">
                <a:solidFill>
                  <a:schemeClr val="dk1"/>
                </a:solidFill>
              </a:rPr>
              <a:t>bypass a portal page</a:t>
            </a:r>
            <a:r>
              <a:rPr lang="en" sz="1800">
                <a:solidFill>
                  <a:schemeClr val="dk1"/>
                </a:solidFill>
              </a:rPr>
              <a:t> and allow them to use this carrier for free.</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Doesn’t sufficiently validate </a:t>
            </a:r>
            <a:r>
              <a:rPr b="1" lang="en" sz="1800">
                <a:solidFill>
                  <a:schemeClr val="dk1"/>
                </a:solidFill>
              </a:rPr>
              <a:t>HTTP </a:t>
            </a:r>
            <a:r>
              <a:rPr lang="en" sz="1800">
                <a:solidFill>
                  <a:schemeClr val="dk1"/>
                </a:solidFill>
              </a:rPr>
              <a:t>traffic</a:t>
            </a:r>
            <a:r>
              <a:rPr lang="en" sz="1800">
                <a:solidFill>
                  <a:schemeClr val="dk1"/>
                </a:solidFill>
              </a:rPr>
              <a:t> </a:t>
            </a:r>
            <a:r>
              <a:rPr lang="en" sz="1800" u="sng">
                <a:solidFill>
                  <a:schemeClr val="dk1"/>
                </a:solidFill>
              </a:rPr>
              <a:t>w one or more packets with additional bytes at end of packet.</a:t>
            </a:r>
            <a:endParaRPr sz="1800" u="sng">
              <a:solidFill>
                <a:schemeClr val="dk1"/>
              </a:solidFill>
            </a:endParaRPr>
          </a:p>
          <a:p>
            <a:pPr indent="-342900" lvl="2" marL="1371600" rtl="0" algn="l">
              <a:lnSpc>
                <a:spcPct val="115000"/>
              </a:lnSpc>
              <a:spcBef>
                <a:spcPts val="0"/>
              </a:spcBef>
              <a:spcAft>
                <a:spcPts val="0"/>
              </a:spcAft>
              <a:buClr>
                <a:schemeClr val="dk1"/>
              </a:buClr>
              <a:buSzPts val="1800"/>
              <a:buChar char="■"/>
            </a:pPr>
            <a:r>
              <a:rPr lang="en" sz="1800">
                <a:solidFill>
                  <a:schemeClr val="dk1"/>
                </a:solidFill>
              </a:rPr>
              <a:t>Modify payload of HTTP traffic and can send requests through GGSN without verifying!</a:t>
            </a:r>
            <a:endParaRPr sz="18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57ffa55b4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57ffa55b4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600">
                <a:solidFill>
                  <a:schemeClr val="dk1"/>
                </a:solidFill>
              </a:rPr>
              <a:t>So 2.5G is where we see two technologies converging and start to get some near attack vectors because of that. </a:t>
            </a:r>
            <a:endParaRPr sz="1600">
              <a:solidFill>
                <a:schemeClr val="dk1"/>
              </a:solidFill>
            </a:endParaRPr>
          </a:p>
          <a:p>
            <a:pPr indent="0" lvl="0" marL="457200" rtl="0" algn="l">
              <a:lnSpc>
                <a:spcPct val="115000"/>
              </a:lnSpc>
              <a:spcBef>
                <a:spcPts val="0"/>
              </a:spcBef>
              <a:spcAft>
                <a:spcPts val="0"/>
              </a:spcAft>
              <a:buNone/>
            </a:pPr>
            <a:r>
              <a:rPr lang="en" sz="1600">
                <a:solidFill>
                  <a:schemeClr val="dk1"/>
                </a:solidFill>
              </a:rPr>
              <a:t>Moving on to 3G </a:t>
            </a:r>
            <a:r>
              <a:rPr lang="en" sz="1600">
                <a:solidFill>
                  <a:schemeClr val="dk1"/>
                </a:solidFill>
              </a:rPr>
              <a:t>there's</a:t>
            </a:r>
            <a:r>
              <a:rPr lang="en" sz="1600">
                <a:solidFill>
                  <a:schemeClr val="dk1"/>
                </a:solidFill>
              </a:rPr>
              <a:t> much more internet functionality.</a:t>
            </a:r>
            <a:endParaRPr sz="1600">
              <a:solidFill>
                <a:schemeClr val="dk1"/>
              </a:solidFill>
            </a:endParaRPr>
          </a:p>
          <a:p>
            <a:pPr indent="0" lvl="0" marL="457200" rtl="0" algn="l">
              <a:lnSpc>
                <a:spcPct val="115000"/>
              </a:lnSpc>
              <a:spcBef>
                <a:spcPts val="0"/>
              </a:spcBef>
              <a:spcAft>
                <a:spcPts val="0"/>
              </a:spcAft>
              <a:buNone/>
            </a:pPr>
            <a:r>
              <a:rPr lang="en" sz="1600">
                <a:solidFill>
                  <a:schemeClr val="dk1"/>
                </a:solidFill>
              </a:rPr>
              <a:t>Video Chat</a:t>
            </a:r>
            <a:endParaRPr sz="1600">
              <a:solidFill>
                <a:schemeClr val="dk1"/>
              </a:solidFill>
            </a:endParaRPr>
          </a:p>
          <a:p>
            <a:pPr indent="0" lvl="0" marL="457200" rtl="0" algn="l">
              <a:lnSpc>
                <a:spcPct val="115000"/>
              </a:lnSpc>
              <a:spcBef>
                <a:spcPts val="0"/>
              </a:spcBef>
              <a:spcAft>
                <a:spcPts val="0"/>
              </a:spcAft>
              <a:buNone/>
            </a:pPr>
            <a:r>
              <a:rPr lang="en" sz="1600">
                <a:solidFill>
                  <a:schemeClr val="dk1"/>
                </a:solidFill>
              </a:rPr>
              <a:t>New Signaling methods</a:t>
            </a:r>
            <a:endParaRPr sz="16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d56f2a19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d56f2a19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So who am I?</a:t>
            </a:r>
            <a:endParaRPr sz="1400"/>
          </a:p>
          <a:p>
            <a:pPr indent="-317500" lvl="1" marL="457200" rtl="0" algn="l">
              <a:spcBef>
                <a:spcPts val="900"/>
              </a:spcBef>
              <a:spcAft>
                <a:spcPts val="0"/>
              </a:spcAft>
              <a:buClr>
                <a:srgbClr val="4E5EA3"/>
              </a:buClr>
              <a:buSzPts val="1400"/>
              <a:buFont typeface="Montserrat"/>
              <a:buChar char="○"/>
            </a:pPr>
            <a:r>
              <a:rPr lang="en" sz="1400">
                <a:solidFill>
                  <a:srgbClr val="4E5EA3"/>
                </a:solidFill>
                <a:latin typeface="Montserrat"/>
                <a:ea typeface="Montserrat"/>
                <a:cs typeface="Montserrat"/>
                <a:sym typeface="Montserrat"/>
              </a:rPr>
              <a:t>Vulnerability Researcher at Trenchant (formerly known as azimuth security)</a:t>
            </a:r>
            <a:endParaRPr sz="1400">
              <a:solidFill>
                <a:srgbClr val="4E5EA3"/>
              </a:solidFill>
              <a:latin typeface="Montserrat"/>
              <a:ea typeface="Montserrat"/>
              <a:cs typeface="Montserrat"/>
              <a:sym typeface="Montserrat"/>
            </a:endParaRPr>
          </a:p>
          <a:p>
            <a:pPr indent="-317500" lvl="1" marL="457200" rtl="0" algn="l">
              <a:spcBef>
                <a:spcPts val="900"/>
              </a:spcBef>
              <a:spcAft>
                <a:spcPts val="0"/>
              </a:spcAft>
              <a:buClr>
                <a:srgbClr val="4E5EA3"/>
              </a:buClr>
              <a:buSzPts val="1400"/>
              <a:buFont typeface="Montserrat"/>
              <a:buChar char="○"/>
            </a:pPr>
            <a:r>
              <a:rPr lang="en" sz="1400">
                <a:solidFill>
                  <a:srgbClr val="4E5EA3"/>
                </a:solidFill>
                <a:latin typeface="Montserrat"/>
                <a:ea typeface="Montserrat"/>
                <a:cs typeface="Montserrat"/>
                <a:sym typeface="Montserrat"/>
              </a:rPr>
              <a:t>Previously split time doing RE and embedded dev</a:t>
            </a:r>
            <a:endParaRPr sz="1000">
              <a:solidFill>
                <a:srgbClr val="4E5EA3"/>
              </a:solidFill>
              <a:latin typeface="Montserrat"/>
              <a:ea typeface="Montserrat"/>
              <a:cs typeface="Montserrat"/>
              <a:sym typeface="Montserrat"/>
            </a:endParaRPr>
          </a:p>
          <a:p>
            <a:pPr indent="-317500" lvl="1" marL="457200" rtl="0" algn="l">
              <a:spcBef>
                <a:spcPts val="900"/>
              </a:spcBef>
              <a:spcAft>
                <a:spcPts val="0"/>
              </a:spcAft>
              <a:buClr>
                <a:srgbClr val="4E5EA3"/>
              </a:buClr>
              <a:buSzPts val="1400"/>
              <a:buFont typeface="Montserrat"/>
              <a:buChar char="○"/>
            </a:pPr>
            <a:r>
              <a:rPr lang="en" sz="1400">
                <a:solidFill>
                  <a:srgbClr val="4E5EA3"/>
                </a:solidFill>
                <a:latin typeface="Montserrat"/>
                <a:ea typeface="Montserrat"/>
                <a:cs typeface="Montserrat"/>
                <a:sym typeface="Montserrat"/>
              </a:rPr>
              <a:t>Telco focused</a:t>
            </a:r>
            <a:endParaRPr sz="1000">
              <a:solidFill>
                <a:srgbClr val="4E5EA3"/>
              </a:solidFill>
              <a:latin typeface="Montserrat"/>
              <a:ea typeface="Montserrat"/>
              <a:cs typeface="Montserrat"/>
              <a:sym typeface="Montserrat"/>
            </a:endParaRPr>
          </a:p>
          <a:p>
            <a:pPr indent="-317500" lvl="1" marL="457200" rtl="0" algn="l">
              <a:spcBef>
                <a:spcPts val="900"/>
              </a:spcBef>
              <a:spcAft>
                <a:spcPts val="0"/>
              </a:spcAft>
              <a:buClr>
                <a:srgbClr val="4E5EA3"/>
              </a:buClr>
              <a:buSzPts val="1400"/>
              <a:buFont typeface="Montserrat"/>
              <a:buChar char="○"/>
            </a:pPr>
            <a:r>
              <a:rPr lang="en" sz="1400">
                <a:solidFill>
                  <a:srgbClr val="4E5EA3"/>
                </a:solidFill>
                <a:latin typeface="Montserrat"/>
                <a:ea typeface="Montserrat"/>
                <a:cs typeface="Montserrat"/>
                <a:sym typeface="Montserrat"/>
              </a:rPr>
              <a:t>~10 years of experience</a:t>
            </a:r>
            <a:endParaRPr sz="1400">
              <a:solidFill>
                <a:srgbClr val="4E5EA3"/>
              </a:solidFill>
              <a:latin typeface="Montserrat"/>
              <a:ea typeface="Montserrat"/>
              <a:cs typeface="Montserrat"/>
              <a:sym typeface="Montserrat"/>
            </a:endParaRPr>
          </a:p>
          <a:p>
            <a:pPr indent="-317500" lvl="1" marL="457200" rtl="0" algn="l">
              <a:spcBef>
                <a:spcPts val="900"/>
              </a:spcBef>
              <a:spcAft>
                <a:spcPts val="0"/>
              </a:spcAft>
              <a:buClr>
                <a:srgbClr val="4E5EA3"/>
              </a:buClr>
              <a:buSzPts val="1400"/>
              <a:buFont typeface="Montserrat"/>
              <a:buChar char="○"/>
            </a:pPr>
            <a:r>
              <a:rPr lang="en" sz="1400">
                <a:solidFill>
                  <a:srgbClr val="4E5EA3"/>
                </a:solidFill>
                <a:latin typeface="Montserrat"/>
                <a:ea typeface="Montserrat"/>
                <a:cs typeface="Montserrat"/>
                <a:sym typeface="Montserrat"/>
              </a:rPr>
              <a:t>Degree in Theatre Performance with Voice Minor and one in Computer Engineering</a:t>
            </a:r>
            <a:endParaRPr sz="1400">
              <a:solidFill>
                <a:srgbClr val="4E5EA3"/>
              </a:solidFill>
              <a:latin typeface="Montserrat"/>
              <a:ea typeface="Montserrat"/>
              <a:cs typeface="Montserrat"/>
              <a:sym typeface="Montserrat"/>
            </a:endParaRPr>
          </a:p>
          <a:p>
            <a:pPr indent="0" lvl="0" marL="0" rtl="0" algn="l">
              <a:spcBef>
                <a:spcPts val="9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e0696398a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e0696398a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So now moving on to 3g in the form of UMTS</a:t>
            </a:r>
            <a:endParaRPr sz="1600"/>
          </a:p>
          <a:p>
            <a:pPr indent="0" lvl="0" marL="0" rtl="0" algn="l">
              <a:spcBef>
                <a:spcPts val="0"/>
              </a:spcBef>
              <a:spcAft>
                <a:spcPts val="0"/>
              </a:spcAft>
              <a:buNone/>
            </a:pPr>
            <a:r>
              <a:rPr lang="en" sz="1600"/>
              <a:t>See how it fits weirdly in the timeline with GPRS above it</a:t>
            </a:r>
            <a:endParaRPr sz="16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d6b49247ee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d6b49247ee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most of the network diagram can stay the same. But new terms!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still have registers, </a:t>
            </a:r>
            <a:r>
              <a:rPr b="1" lang="en" sz="1600">
                <a:solidFill>
                  <a:schemeClr val="dk1"/>
                </a:solidFill>
              </a:rPr>
              <a:t>Mobile Switching Centers</a:t>
            </a:r>
            <a:r>
              <a:rPr lang="en" sz="1600">
                <a:solidFill>
                  <a:schemeClr val="dk1"/>
                </a:solidFill>
              </a:rPr>
              <a:t>, and the </a:t>
            </a:r>
            <a:r>
              <a:rPr b="1" lang="en" sz="1600">
                <a:solidFill>
                  <a:schemeClr val="dk1"/>
                </a:solidFill>
              </a:rPr>
              <a:t>GPRS support nodes. </a:t>
            </a:r>
            <a:endParaRPr b="1"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Still need the </a:t>
            </a:r>
            <a:r>
              <a:rPr b="1" lang="en" sz="1600">
                <a:solidFill>
                  <a:schemeClr val="dk1"/>
                </a:solidFill>
              </a:rPr>
              <a:t>base station subsystem</a:t>
            </a:r>
            <a:r>
              <a:rPr lang="en" sz="1600">
                <a:solidFill>
                  <a:schemeClr val="dk1"/>
                </a:solidFill>
              </a:rPr>
              <a:t>.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b="1" lang="en" sz="1600">
                <a:solidFill>
                  <a:schemeClr val="dk1"/>
                </a:solidFill>
              </a:rPr>
              <a:t>Mobile Station </a:t>
            </a:r>
            <a:r>
              <a:rPr lang="en" sz="1600">
                <a:solidFill>
                  <a:schemeClr val="dk1"/>
                </a:solidFill>
              </a:rPr>
              <a:t>-&gt; </a:t>
            </a:r>
            <a:r>
              <a:rPr b="1" lang="en" sz="1600">
                <a:solidFill>
                  <a:schemeClr val="dk1"/>
                </a:solidFill>
              </a:rPr>
              <a:t>User Endpoint/User Equipment (UE)</a:t>
            </a:r>
            <a:r>
              <a:rPr lang="en" sz="1600">
                <a:solidFill>
                  <a:schemeClr val="dk1"/>
                </a:solidFill>
              </a:rPr>
              <a:t>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b="1" lang="en" sz="1600">
                <a:solidFill>
                  <a:schemeClr val="dk1"/>
                </a:solidFill>
              </a:rPr>
              <a:t>RAN - Radio Access Network. </a:t>
            </a:r>
            <a:endParaRPr b="1"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UTRAN (UMTS terrestrial RAN)</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aka </a:t>
            </a:r>
            <a:r>
              <a:rPr b="1" lang="en" sz="1600">
                <a:solidFill>
                  <a:schemeClr val="dk1"/>
                </a:solidFill>
              </a:rPr>
              <a:t>Radio Network Subsystem </a:t>
            </a:r>
            <a:r>
              <a:rPr lang="en" sz="1600">
                <a:solidFill>
                  <a:schemeClr val="dk1"/>
                </a:solidFill>
              </a:rPr>
              <a:t>(RNS)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b="1" lang="en" sz="1600">
                <a:solidFill>
                  <a:schemeClr val="dk1"/>
                </a:solidFill>
              </a:rPr>
              <a:t>NodeB</a:t>
            </a:r>
            <a:r>
              <a:rPr lang="en" sz="1600">
                <a:solidFill>
                  <a:schemeClr val="dk1"/>
                </a:solidFill>
              </a:rPr>
              <a:t> is a new term for the </a:t>
            </a:r>
            <a:r>
              <a:rPr b="1" lang="en" sz="1600">
                <a:solidFill>
                  <a:schemeClr val="dk1"/>
                </a:solidFill>
              </a:rPr>
              <a:t>base transceiver station</a:t>
            </a:r>
            <a:r>
              <a:rPr lang="en" sz="1600">
                <a:solidFill>
                  <a:schemeClr val="dk1"/>
                </a:solidFill>
              </a:rPr>
              <a:t>.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b="1" lang="en" sz="1600">
                <a:solidFill>
                  <a:schemeClr val="dk1"/>
                </a:solidFill>
              </a:rPr>
              <a:t>RNC! - Radio Network Controller  </a:t>
            </a:r>
            <a:endParaRPr b="1"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charge of all the NodeBs connected to it </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handles radio mgmt</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some mobility mgmt</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adds encryption to user data</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A loooot like </a:t>
            </a:r>
            <a:r>
              <a:rPr lang="en" sz="1600">
                <a:solidFill>
                  <a:schemeClr val="dk1"/>
                </a:solidFill>
              </a:rPr>
              <a:t>that</a:t>
            </a:r>
            <a:r>
              <a:rPr lang="en" sz="1600">
                <a:solidFill>
                  <a:schemeClr val="dk1"/>
                </a:solidFill>
              </a:rPr>
              <a:t> Base Station Controller from before</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But the </a:t>
            </a:r>
            <a:r>
              <a:rPr b="1" lang="en" sz="1600">
                <a:solidFill>
                  <a:schemeClr val="dk1"/>
                </a:solidFill>
              </a:rPr>
              <a:t>Mobile Switching Center </a:t>
            </a:r>
            <a:r>
              <a:rPr lang="en" sz="1600">
                <a:solidFill>
                  <a:schemeClr val="dk1"/>
                </a:solidFill>
              </a:rPr>
              <a:t>stays, it used to be just for circuit switched operations and now it kind of just determines the MGW operations.</a:t>
            </a:r>
            <a:endParaRPr sz="16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d70fa0f12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d70fa0f12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Here is the network diagram again, with our </a:t>
            </a:r>
            <a:r>
              <a:rPr b="1" lang="en" sz="1800"/>
              <a:t>BTS </a:t>
            </a:r>
            <a:r>
              <a:rPr lang="en" sz="1800"/>
              <a:t>turning into our NodeB</a:t>
            </a:r>
            <a:endParaRPr sz="1800"/>
          </a:p>
          <a:p>
            <a:pPr indent="0" lvl="0" marL="0" rtl="0" algn="l">
              <a:spcBef>
                <a:spcPts val="0"/>
              </a:spcBef>
              <a:spcAft>
                <a:spcPts val="0"/>
              </a:spcAft>
              <a:buNone/>
            </a:pPr>
            <a:r>
              <a:rPr lang="en" sz="1800"/>
              <a:t>The </a:t>
            </a:r>
            <a:r>
              <a:rPr b="1" lang="en" sz="1800"/>
              <a:t>BSC </a:t>
            </a:r>
            <a:r>
              <a:rPr lang="en" sz="1800"/>
              <a:t>device is now the </a:t>
            </a:r>
            <a:r>
              <a:rPr b="1" lang="en" sz="1800"/>
              <a:t>RNC</a:t>
            </a:r>
            <a:r>
              <a:rPr lang="en" sz="1800"/>
              <a:t>.</a:t>
            </a:r>
            <a:endParaRPr sz="1800"/>
          </a:p>
          <a:p>
            <a:pPr indent="0" lvl="0" marL="0" rtl="0" algn="l">
              <a:spcBef>
                <a:spcPts val="0"/>
              </a:spcBef>
              <a:spcAft>
                <a:spcPts val="0"/>
              </a:spcAft>
              <a:buNone/>
            </a:pPr>
            <a:r>
              <a:rPr lang="en" sz="1800"/>
              <a:t> The core network stays the same from GPRS to 3g!</a:t>
            </a:r>
            <a:endParaRPr sz="18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57ffa55b4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57ffa55b4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222222"/>
                </a:solidFill>
              </a:rPr>
              <a:t> Mitigations</a:t>
            </a:r>
            <a:endParaRPr sz="16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1600">
                <a:solidFill>
                  <a:srgbClr val="222222"/>
                </a:solidFill>
              </a:rPr>
              <a:t>        – True mutual auth!</a:t>
            </a:r>
            <a:endParaRPr sz="1600">
              <a:solidFill>
                <a:srgbClr val="222222"/>
              </a:solidFill>
            </a:endParaRPr>
          </a:p>
          <a:p>
            <a:pPr indent="-330200" lvl="0" marL="457200" rtl="0" algn="l">
              <a:lnSpc>
                <a:spcPct val="115000"/>
              </a:lnSpc>
              <a:spcBef>
                <a:spcPts val="0"/>
              </a:spcBef>
              <a:spcAft>
                <a:spcPts val="0"/>
              </a:spcAft>
              <a:buClr>
                <a:srgbClr val="222222"/>
              </a:buClr>
              <a:buSzPts val="1600"/>
              <a:buChar char="-"/>
            </a:pPr>
            <a:r>
              <a:rPr lang="en" sz="1600">
                <a:solidFill>
                  <a:srgbClr val="222222"/>
                </a:solidFill>
              </a:rPr>
              <a:t>Attempts at IMSI catcher mitigation - </a:t>
            </a:r>
            <a:endParaRPr sz="1600">
              <a:solidFill>
                <a:srgbClr val="222222"/>
              </a:solidFill>
            </a:endParaRPr>
          </a:p>
          <a:p>
            <a:pPr indent="457200" lvl="0" marL="0" rtl="0" algn="l">
              <a:lnSpc>
                <a:spcPct val="115000"/>
              </a:lnSpc>
              <a:spcBef>
                <a:spcPts val="0"/>
              </a:spcBef>
              <a:spcAft>
                <a:spcPts val="0"/>
              </a:spcAft>
              <a:buClr>
                <a:schemeClr val="dk1"/>
              </a:buClr>
              <a:buSzPts val="1100"/>
              <a:buFont typeface="Arial"/>
              <a:buNone/>
            </a:pPr>
            <a:r>
              <a:rPr lang="en" sz="1600">
                <a:solidFill>
                  <a:srgbClr val="222222"/>
                </a:solidFill>
              </a:rPr>
              <a:t>The literal guidance is to not keep the same temporary identifier for long periods of time.</a:t>
            </a:r>
            <a:endParaRPr sz="16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1600">
                <a:solidFill>
                  <a:srgbClr val="222222"/>
                </a:solidFill>
              </a:rPr>
              <a:t>            – Radio Access Link preserves IMSI confidentiality</a:t>
            </a:r>
            <a:endParaRPr sz="16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1600">
                <a:solidFill>
                  <a:srgbClr val="222222"/>
                </a:solidFill>
              </a:rPr>
              <a:t>            – Attempts to preserve confidentiality of User Location when added to certain cells over the Radio Access Link.</a:t>
            </a:r>
            <a:endParaRPr sz="16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1600">
                <a:solidFill>
                  <a:srgbClr val="222222"/>
                </a:solidFill>
              </a:rPr>
              <a:t>        – Signaling plane and user plane now have confidentiality requirements in the specs!</a:t>
            </a:r>
            <a:endParaRPr sz="16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1600">
                <a:solidFill>
                  <a:srgbClr val="222222"/>
                </a:solidFill>
              </a:rPr>
              <a:t>        – The visibility of security should now be shown to the user (eg when hand off occurs to 2g)</a:t>
            </a:r>
            <a:endParaRPr sz="1600">
              <a:solidFill>
                <a:srgbClr val="222222"/>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222222"/>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d6b49247ee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d6b49247ee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Rogue NodeB can still happen (NodeB now tho!), but since it’s not very targeted its not as popular.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Downgrade Attacks - rogue NodeB forces device to temporarily downgrade its communication standard to a previous generation.</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Remote IMSI attack -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Integrity keys used between </a:t>
            </a:r>
            <a:r>
              <a:rPr b="1" lang="en" sz="1600">
                <a:solidFill>
                  <a:schemeClr val="dk1"/>
                </a:solidFill>
              </a:rPr>
              <a:t>UE </a:t>
            </a:r>
            <a:r>
              <a:rPr lang="en" sz="1600">
                <a:solidFill>
                  <a:schemeClr val="dk1"/>
                </a:solidFill>
              </a:rPr>
              <a:t>and </a:t>
            </a:r>
            <a:r>
              <a:rPr b="1" lang="en" sz="1600">
                <a:solidFill>
                  <a:schemeClr val="dk1"/>
                </a:solidFill>
              </a:rPr>
              <a:t>RNC </a:t>
            </a:r>
            <a:r>
              <a:rPr lang="en" sz="1600">
                <a:solidFill>
                  <a:schemeClr val="dk1"/>
                </a:solidFill>
              </a:rPr>
              <a:t>are generated in the CN and transmitted </a:t>
            </a:r>
            <a:r>
              <a:rPr lang="en" sz="1600" u="sng">
                <a:solidFill>
                  <a:schemeClr val="dk1"/>
                </a:solidFill>
              </a:rPr>
              <a:t>unencrypted </a:t>
            </a:r>
            <a:r>
              <a:rPr lang="en" sz="1600">
                <a:solidFill>
                  <a:schemeClr val="dk1"/>
                </a:solidFill>
              </a:rPr>
              <a:t>to RNC and sometimes between RNCs unencrypted.</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Short time during signaling, signaling in unprotected and can be tampered with</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HLR overloading - The SQN (Sequence) value for resynchronizing happens between the </a:t>
            </a:r>
            <a:r>
              <a:rPr b="1" lang="en" sz="1600">
                <a:solidFill>
                  <a:schemeClr val="dk1"/>
                </a:solidFill>
              </a:rPr>
              <a:t>UE (previously MS) </a:t>
            </a:r>
            <a:r>
              <a:rPr lang="en" sz="1600">
                <a:solidFill>
                  <a:schemeClr val="dk1"/>
                </a:solidFill>
              </a:rPr>
              <a:t>and the </a:t>
            </a:r>
            <a:r>
              <a:rPr b="1" lang="en" sz="1600">
                <a:solidFill>
                  <a:schemeClr val="dk1"/>
                </a:solidFill>
              </a:rPr>
              <a:t>HLR</a:t>
            </a:r>
            <a:r>
              <a:rPr lang="en" sz="1600">
                <a:solidFill>
                  <a:schemeClr val="dk1"/>
                </a:solidFill>
              </a:rPr>
              <a:t>,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remember that to get to the HLR requires going through the </a:t>
            </a:r>
            <a:r>
              <a:rPr b="1" lang="en" sz="1600">
                <a:solidFill>
                  <a:schemeClr val="dk1"/>
                </a:solidFill>
              </a:rPr>
              <a:t>SGSN </a:t>
            </a:r>
            <a:r>
              <a:rPr lang="en" sz="1600">
                <a:solidFill>
                  <a:schemeClr val="dk1"/>
                </a:solidFill>
              </a:rPr>
              <a:t>(and/or GGSN). </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Repeat msg; tie up the </a:t>
            </a:r>
            <a:r>
              <a:rPr b="1" lang="en" sz="1600">
                <a:solidFill>
                  <a:schemeClr val="dk1"/>
                </a:solidFill>
              </a:rPr>
              <a:t>SGSN</a:t>
            </a:r>
            <a:r>
              <a:rPr lang="en" sz="1600">
                <a:solidFill>
                  <a:schemeClr val="dk1"/>
                </a:solidFill>
              </a:rPr>
              <a:t>. </a:t>
            </a:r>
            <a:endParaRPr sz="1600">
              <a:solidFill>
                <a:schemeClr val="dk1"/>
              </a:solidFill>
            </a:endParaRPr>
          </a:p>
          <a:p>
            <a:pPr indent="-330200" lvl="2" marL="914400" rtl="0" algn="l">
              <a:lnSpc>
                <a:spcPct val="115000"/>
              </a:lnSpc>
              <a:spcBef>
                <a:spcPts val="0"/>
              </a:spcBef>
              <a:spcAft>
                <a:spcPts val="0"/>
              </a:spcAft>
              <a:buClr>
                <a:schemeClr val="dk1"/>
              </a:buClr>
              <a:buSzPts val="1600"/>
              <a:buChar char="■"/>
            </a:pPr>
            <a:r>
              <a:rPr lang="en" sz="1600">
                <a:solidFill>
                  <a:schemeClr val="dk1"/>
                </a:solidFill>
              </a:rPr>
              <a:t>A variant </a:t>
            </a:r>
            <a:endParaRPr sz="1600">
              <a:solidFill>
                <a:schemeClr val="dk1"/>
              </a:solidFill>
            </a:endParaRPr>
          </a:p>
          <a:p>
            <a:pPr indent="-330200" lvl="3" marL="1371600" rtl="0" algn="l">
              <a:lnSpc>
                <a:spcPct val="115000"/>
              </a:lnSpc>
              <a:spcBef>
                <a:spcPts val="0"/>
              </a:spcBef>
              <a:spcAft>
                <a:spcPts val="0"/>
              </a:spcAft>
              <a:buClr>
                <a:schemeClr val="dk1"/>
              </a:buClr>
              <a:buSzPts val="1600"/>
              <a:buChar char="●"/>
            </a:pPr>
            <a:r>
              <a:rPr lang="en" sz="1600">
                <a:solidFill>
                  <a:schemeClr val="dk1"/>
                </a:solidFill>
              </a:rPr>
              <a:t>obtaining a list of IMSIs for a particular </a:t>
            </a:r>
            <a:r>
              <a:rPr b="1" lang="en" sz="1600">
                <a:solidFill>
                  <a:schemeClr val="dk1"/>
                </a:solidFill>
              </a:rPr>
              <a:t>mobile network operator </a:t>
            </a:r>
            <a:r>
              <a:rPr lang="en" sz="1600">
                <a:solidFill>
                  <a:schemeClr val="dk1"/>
                </a:solidFill>
              </a:rPr>
              <a:t>(carrier.) </a:t>
            </a:r>
            <a:endParaRPr sz="1600">
              <a:solidFill>
                <a:schemeClr val="dk1"/>
              </a:solidFill>
            </a:endParaRPr>
          </a:p>
          <a:p>
            <a:pPr indent="-330200" lvl="3" marL="1371600" rtl="0" algn="l">
              <a:lnSpc>
                <a:spcPct val="115000"/>
              </a:lnSpc>
              <a:spcBef>
                <a:spcPts val="0"/>
              </a:spcBef>
              <a:spcAft>
                <a:spcPts val="0"/>
              </a:spcAft>
              <a:buClr>
                <a:schemeClr val="dk1"/>
              </a:buClr>
              <a:buSzPts val="1600"/>
              <a:buChar char="●"/>
            </a:pPr>
            <a:r>
              <a:rPr lang="en" sz="1600">
                <a:solidFill>
                  <a:schemeClr val="dk1"/>
                </a:solidFill>
              </a:rPr>
              <a:t>attacker generates radioResourceControlConnectionRequest messages for each IMSI on the list for a specific mobile carrier. </a:t>
            </a:r>
            <a:endParaRPr sz="1600">
              <a:solidFill>
                <a:schemeClr val="dk1"/>
              </a:solidFill>
            </a:endParaRPr>
          </a:p>
          <a:p>
            <a:pPr indent="-330200" lvl="3" marL="1371600" rtl="0" algn="l">
              <a:lnSpc>
                <a:spcPct val="115000"/>
              </a:lnSpc>
              <a:spcBef>
                <a:spcPts val="0"/>
              </a:spcBef>
              <a:spcAft>
                <a:spcPts val="0"/>
              </a:spcAft>
              <a:buClr>
                <a:schemeClr val="dk1"/>
              </a:buClr>
              <a:buSzPts val="1600"/>
              <a:buChar char="●"/>
            </a:pPr>
            <a:r>
              <a:rPr lang="en" sz="1600">
                <a:solidFill>
                  <a:schemeClr val="dk1"/>
                </a:solidFill>
              </a:rPr>
              <a:t>For each request, the HLR will compute for AVs ( authentication vectors) and send them back to the VLR and such</a:t>
            </a:r>
            <a:endParaRPr sz="1600">
              <a:solidFill>
                <a:schemeClr val="dk1"/>
              </a:solidFill>
            </a:endParaRPr>
          </a:p>
          <a:p>
            <a:pPr indent="-330200" lvl="3" marL="1371600" rtl="0" algn="l">
              <a:lnSpc>
                <a:spcPct val="115000"/>
              </a:lnSpc>
              <a:spcBef>
                <a:spcPts val="0"/>
              </a:spcBef>
              <a:spcAft>
                <a:spcPts val="0"/>
              </a:spcAft>
              <a:buClr>
                <a:schemeClr val="dk1"/>
              </a:buClr>
              <a:buSzPts val="1600"/>
              <a:buChar char="●"/>
            </a:pPr>
            <a:r>
              <a:rPr lang="en" sz="1600">
                <a:solidFill>
                  <a:schemeClr val="dk1"/>
                </a:solidFill>
              </a:rPr>
              <a:t> the HLR gets spammed with lists and folks attempting to connect to that carrier’s equipment legitimately can’t do so. </a:t>
            </a:r>
            <a:endParaRPr sz="1600">
              <a:solidFill>
                <a:schemeClr val="dk1"/>
              </a:solidFill>
            </a:endParaRPr>
          </a:p>
          <a:p>
            <a:pPr indent="-330200" lvl="0" marL="457200" rtl="0" algn="l">
              <a:lnSpc>
                <a:spcPct val="115000"/>
              </a:lnSpc>
              <a:spcBef>
                <a:spcPts val="0"/>
              </a:spcBef>
              <a:spcAft>
                <a:spcPts val="0"/>
              </a:spcAft>
              <a:buClr>
                <a:schemeClr val="dk1"/>
              </a:buClr>
              <a:buSzPts val="1600"/>
              <a:buFont typeface="Barlow"/>
              <a:buChar char="●"/>
            </a:pPr>
            <a:r>
              <a:rPr lang="en" sz="1600">
                <a:solidFill>
                  <a:schemeClr val="dk1"/>
                </a:solidFill>
              </a:rPr>
              <a:t>Cisco ASR 5000 Series GGSN</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Not properly handling TCP packets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allow user to reboot Session Management on the GGSN causing a denial of service for all communications with that GGSN</a:t>
            </a:r>
            <a:endParaRPr sz="16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e0696398a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e0696398a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The late aughts and it’s time for Long Term Evolution.</a:t>
            </a:r>
            <a:endParaRPr sz="1600"/>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d6b49247ee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d6b49247ee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“3.95G” and marketed as 4G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initially LTE didn’t fit the Rel 8 and 9 specs for 4g.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later ITU was like “hmm ok it can be called 4g”. That’s why sometimes it’s called “4g LTE” or real 4g is called “4g Advanced” and such nonsense.</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b="1" lang="en" sz="1600">
                <a:solidFill>
                  <a:schemeClr val="dk1"/>
                </a:solidFill>
              </a:rPr>
              <a:t>Evolved packet core </a:t>
            </a:r>
            <a:r>
              <a:rPr lang="en" sz="1600">
                <a:solidFill>
                  <a:schemeClr val="dk1"/>
                </a:solidFill>
              </a:rPr>
              <a:t>aka </a:t>
            </a:r>
            <a:r>
              <a:rPr b="1" lang="en" sz="1600">
                <a:solidFill>
                  <a:schemeClr val="dk1"/>
                </a:solidFill>
              </a:rPr>
              <a:t>System Architecture Evolution</a:t>
            </a:r>
            <a:endParaRPr b="1"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VoLTE -voice over lte</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this focus is FULLY IP based – no more separation to circuit switched</a:t>
            </a:r>
            <a:endParaRPr b="1" sz="16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d6b49247ee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d6b49247ee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sz="1400" u="sng">
                <a:solidFill>
                  <a:schemeClr val="dk1"/>
                </a:solidFill>
              </a:rPr>
              <a:t>UE</a:t>
            </a:r>
            <a:endParaRPr sz="1400" u="sng">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u="sng">
                <a:solidFill>
                  <a:schemeClr val="dk1"/>
                </a:solidFill>
              </a:rPr>
              <a:t>eNodeB </a:t>
            </a:r>
            <a:r>
              <a:rPr lang="en" sz="1400">
                <a:solidFill>
                  <a:schemeClr val="dk1"/>
                </a:solidFill>
              </a:rPr>
              <a:t>-  the NodeB gets an update and gets called the eNodeB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u="sng">
                <a:solidFill>
                  <a:schemeClr val="dk1"/>
                </a:solidFill>
              </a:rPr>
              <a:t>MME</a:t>
            </a:r>
            <a:r>
              <a:rPr lang="en" sz="1400" u="sng">
                <a:solidFill>
                  <a:schemeClr val="dk1"/>
                </a:solidFill>
              </a:rPr>
              <a:t> - Mobility Management Entity- </a:t>
            </a:r>
            <a:endParaRPr sz="1400" u="sng">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replaces the Radio Network Controller. </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bearer activation/deactivation, paging and authentication of UE. </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Directs to appropriate SGW. It does the session management and the mobility management</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u="sng">
                <a:solidFill>
                  <a:schemeClr val="dk1"/>
                </a:solidFill>
              </a:rPr>
              <a:t>HSS</a:t>
            </a:r>
            <a:r>
              <a:rPr lang="en" sz="1400" u="sng">
                <a:solidFill>
                  <a:schemeClr val="dk1"/>
                </a:solidFill>
              </a:rPr>
              <a:t> - Home Subscriber Server - </a:t>
            </a:r>
            <a:r>
              <a:rPr lang="en" sz="1400">
                <a:solidFill>
                  <a:schemeClr val="dk1"/>
                </a:solidFill>
              </a:rPr>
              <a:t>HLR and AuC combined and renamed.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u="sng">
                <a:solidFill>
                  <a:schemeClr val="dk1"/>
                </a:solidFill>
              </a:rPr>
              <a:t>S-GW</a:t>
            </a:r>
            <a:r>
              <a:rPr lang="en" sz="1400" u="sng">
                <a:solidFill>
                  <a:schemeClr val="dk1"/>
                </a:solidFill>
              </a:rPr>
              <a:t> -</a:t>
            </a:r>
            <a:r>
              <a:rPr b="1" lang="en" sz="1400" u="sng">
                <a:solidFill>
                  <a:schemeClr val="dk1"/>
                </a:solidFill>
              </a:rPr>
              <a:t> Signal Gateway</a:t>
            </a:r>
            <a:r>
              <a:rPr lang="en" sz="1400" u="sng">
                <a:solidFill>
                  <a:schemeClr val="dk1"/>
                </a:solidFill>
              </a:rPr>
              <a:t> </a:t>
            </a:r>
            <a:r>
              <a:rPr lang="en" sz="1400">
                <a:solidFill>
                  <a:schemeClr val="dk1"/>
                </a:solidFill>
              </a:rPr>
              <a:t> </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looks a lot like the SGSN. </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 Routes and Forwards data packets.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u="sng">
                <a:solidFill>
                  <a:schemeClr val="dk1"/>
                </a:solidFill>
              </a:rPr>
              <a:t>P-GW</a:t>
            </a:r>
            <a:r>
              <a:rPr lang="en" sz="1400" u="sng">
                <a:solidFill>
                  <a:schemeClr val="dk1"/>
                </a:solidFill>
              </a:rPr>
              <a:t> - </a:t>
            </a:r>
            <a:r>
              <a:rPr b="1" lang="en" sz="1400" u="sng">
                <a:solidFill>
                  <a:schemeClr val="dk1"/>
                </a:solidFill>
              </a:rPr>
              <a:t>PDN Gateway, Public Data Network Gateway</a:t>
            </a:r>
            <a:r>
              <a:rPr lang="en" sz="1400" u="sng">
                <a:solidFill>
                  <a:schemeClr val="dk1"/>
                </a:solidFill>
              </a:rPr>
              <a:t> </a:t>
            </a:r>
            <a:endParaRPr sz="1400" u="sng">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Looks like a lot like the GGSN. </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It’s the exit for outgoing and entry into the cellular network from the outside.</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policy enforcement, LI, packet filtering, charging support etc</a:t>
            </a:r>
            <a:endParaRPr sz="1400">
              <a:solidFill>
                <a:schemeClr val="dk1"/>
              </a:solidFill>
            </a:endParaRPr>
          </a:p>
          <a:p>
            <a:pPr indent="-317500" lvl="3" marL="1828800" rtl="0" algn="l">
              <a:lnSpc>
                <a:spcPct val="115000"/>
              </a:lnSpc>
              <a:spcBef>
                <a:spcPts val="0"/>
              </a:spcBef>
              <a:spcAft>
                <a:spcPts val="0"/>
              </a:spcAft>
              <a:buClr>
                <a:schemeClr val="dk1"/>
              </a:buClr>
              <a:buSzPts val="1400"/>
              <a:buChar char="●"/>
            </a:pPr>
            <a:r>
              <a:rPr lang="en" sz="1400" u="sng">
                <a:solidFill>
                  <a:schemeClr val="dk1"/>
                </a:solidFill>
              </a:rPr>
              <a:t>PCRF - Policy and Charging Rules Function</a:t>
            </a:r>
            <a:r>
              <a:rPr lang="en" sz="1400">
                <a:solidFill>
                  <a:schemeClr val="dk1"/>
                </a:solidFill>
              </a:rPr>
              <a:t> </a:t>
            </a:r>
            <a:endParaRPr sz="14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57ffa55b4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57ffa55b4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Mitigations:</a:t>
            </a:r>
            <a:endParaRPr sz="1600">
              <a:solidFill>
                <a:schemeClr val="dk1"/>
              </a:solidFill>
            </a:endParaRPr>
          </a:p>
          <a:p>
            <a:pPr indent="0" lvl="0" marL="457200" rtl="0" algn="l">
              <a:lnSpc>
                <a:spcPct val="115000"/>
              </a:lnSpc>
              <a:spcBef>
                <a:spcPts val="0"/>
              </a:spcBef>
              <a:spcAft>
                <a:spcPts val="0"/>
              </a:spcAft>
              <a:buNone/>
            </a:pPr>
            <a:r>
              <a:rPr lang="en" sz="1600">
                <a:solidFill>
                  <a:schemeClr val="dk1"/>
                </a:solidFill>
              </a:rPr>
              <a:t>– eNodeB security?! </a:t>
            </a:r>
            <a:endParaRPr sz="1600">
              <a:solidFill>
                <a:schemeClr val="dk1"/>
              </a:solidFill>
            </a:endParaRPr>
          </a:p>
          <a:p>
            <a:pPr indent="457200" lvl="0" marL="457200" rtl="0" algn="l">
              <a:lnSpc>
                <a:spcPct val="115000"/>
              </a:lnSpc>
              <a:spcBef>
                <a:spcPts val="0"/>
              </a:spcBef>
              <a:spcAft>
                <a:spcPts val="0"/>
              </a:spcAft>
              <a:buClr>
                <a:schemeClr val="dk1"/>
              </a:buClr>
              <a:buSzPts val="1100"/>
              <a:buFont typeface="Arial"/>
              <a:buNone/>
            </a:pPr>
            <a:r>
              <a:rPr lang="en" sz="1600">
                <a:solidFill>
                  <a:schemeClr val="dk1"/>
                </a:solidFill>
              </a:rPr>
              <a:t>- Configuration must be authenticated and authorized to radio access elements.</a:t>
            </a:r>
            <a:endParaRPr sz="16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600">
                <a:solidFill>
                  <a:schemeClr val="dk1"/>
                </a:solidFill>
              </a:rPr>
              <a:t>– IMEI is not sent to eNodeB until NAS (non-access stratum) security established</a:t>
            </a:r>
            <a:endParaRPr sz="16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600">
                <a:solidFill>
                  <a:schemeClr val="dk1"/>
                </a:solidFill>
              </a:rPr>
              <a:t>– EEA0 - Null X algorithm (Null ciphering algorithm, Null integrity protection algorithm</a:t>
            </a:r>
            <a:endParaRPr sz="160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rPr lang="en" sz="1600">
                <a:solidFill>
                  <a:schemeClr val="dk1"/>
                </a:solidFill>
              </a:rPr>
              <a:t>-</a:t>
            </a:r>
            <a:r>
              <a:rPr lang="en" sz="1600">
                <a:solidFill>
                  <a:schemeClr val="dk1"/>
                </a:solidFill>
              </a:rPr>
              <a:t>Mobility Management is now split apart and in its own entity</a:t>
            </a:r>
            <a:endParaRPr sz="16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d6b49247ee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d6b49247ee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LTEinspector</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LTE specifically instead of 4g, thought I believe it applies to 4g LTE and forward, but since the name indicates LTE…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Authentication relay attacks:</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impersonate victim cellular device and reach core network without possessing any legit creds.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hija</a:t>
            </a:r>
            <a:r>
              <a:rPr lang="en" sz="1600">
                <a:solidFill>
                  <a:schemeClr val="dk1"/>
                </a:solidFill>
              </a:rPr>
              <a:t>ck a device’s </a:t>
            </a:r>
            <a:r>
              <a:rPr lang="en" sz="1600">
                <a:solidFill>
                  <a:schemeClr val="dk1"/>
                </a:solidFill>
              </a:rPr>
              <a:t>paging channel </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This requires our all-time-fav the malicious eNodeB. </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Malicious eNB utilizes the same freq as legitimate eNB. </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Malicious eNB broadcasts fake/empty paging messages.</a:t>
            </a:r>
            <a:endParaRPr sz="1600">
              <a:solidFill>
                <a:schemeClr val="dk1"/>
              </a:solidFill>
            </a:endParaRPr>
          </a:p>
          <a:p>
            <a:pPr indent="-330200" lvl="3" marL="1828800" rtl="0" algn="l">
              <a:lnSpc>
                <a:spcPct val="115000"/>
              </a:lnSpc>
              <a:spcBef>
                <a:spcPts val="0"/>
              </a:spcBef>
              <a:spcAft>
                <a:spcPts val="0"/>
              </a:spcAft>
              <a:buClr>
                <a:schemeClr val="dk1"/>
              </a:buClr>
              <a:buSzPts val="1600"/>
              <a:buChar char="●"/>
            </a:pPr>
            <a:r>
              <a:rPr lang="en" sz="1600">
                <a:solidFill>
                  <a:schemeClr val="dk1"/>
                </a:solidFill>
              </a:rPr>
              <a:t>Must be done at same paging cycle as victim UE.</a:t>
            </a:r>
            <a:endParaRPr sz="1600">
              <a:solidFill>
                <a:schemeClr val="dk1"/>
              </a:solidFill>
            </a:endParaRPr>
          </a:p>
          <a:p>
            <a:pPr indent="-330200" lvl="3" marL="1828800" rtl="0" algn="l">
              <a:lnSpc>
                <a:spcPct val="115000"/>
              </a:lnSpc>
              <a:spcBef>
                <a:spcPts val="0"/>
              </a:spcBef>
              <a:spcAft>
                <a:spcPts val="0"/>
              </a:spcAft>
              <a:buClr>
                <a:schemeClr val="dk1"/>
              </a:buClr>
              <a:buSzPts val="1600"/>
              <a:buChar char="●"/>
            </a:pPr>
            <a:r>
              <a:rPr lang="en" sz="1600">
                <a:solidFill>
                  <a:schemeClr val="dk1"/>
                </a:solidFill>
              </a:rPr>
              <a:t>Must be done at high signal strength. </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UE only responds to first rx msg which prevents victim UE from receiving valid MME paging msgs.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stop notifications of calls and sms etc, and inject fabricated messages.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Panic Attack: </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Inject fake paging messages to arbitrary neighboring UEs to send alerts to UE.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Along with permanent identifiers (IMSI, IMEI), there are </a:t>
            </a:r>
            <a:r>
              <a:rPr i="1" lang="en" sz="1600">
                <a:solidFill>
                  <a:schemeClr val="dk1"/>
                </a:solidFill>
              </a:rPr>
              <a:t>temporary </a:t>
            </a:r>
            <a:r>
              <a:rPr lang="en" sz="1600">
                <a:solidFill>
                  <a:schemeClr val="dk1"/>
                </a:solidFill>
              </a:rPr>
              <a:t>identifiers for subscribers within the network. In LTE one of these identifiers is referred to as </a:t>
            </a:r>
            <a:r>
              <a:rPr b="1" lang="en" sz="1600">
                <a:solidFill>
                  <a:schemeClr val="dk1"/>
                </a:solidFill>
              </a:rPr>
              <a:t>GUTI </a:t>
            </a:r>
            <a:r>
              <a:rPr lang="en" sz="1600">
                <a:solidFill>
                  <a:schemeClr val="dk1"/>
                </a:solidFill>
              </a:rPr>
              <a:t>(Globally Unique </a:t>
            </a:r>
            <a:r>
              <a:rPr i="1" lang="en" sz="1600">
                <a:solidFill>
                  <a:schemeClr val="dk1"/>
                </a:solidFill>
              </a:rPr>
              <a:t>Temporary </a:t>
            </a:r>
            <a:r>
              <a:rPr lang="en" sz="1600">
                <a:solidFill>
                  <a:schemeClr val="dk1"/>
                </a:solidFill>
              </a:rPr>
              <a:t>Identifier).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Network and Distributed Systems Security Symposium in 2018 where </a:t>
            </a:r>
            <a:r>
              <a:rPr lang="en" sz="1600">
                <a:solidFill>
                  <a:schemeClr val="dk1"/>
                </a:solidFill>
              </a:rPr>
              <a:t>implementation errors led to this being permanent or figure-outable.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Allows an attacker to determine other identifiers and whether a target user </a:t>
            </a:r>
            <a:r>
              <a:rPr lang="en" sz="1600">
                <a:solidFill>
                  <a:schemeClr val="dk1"/>
                </a:solidFill>
              </a:rPr>
              <a:t>endpoint</a:t>
            </a:r>
            <a:r>
              <a:rPr lang="en" sz="1600">
                <a:solidFill>
                  <a:schemeClr val="dk1"/>
                </a:solidFill>
              </a:rPr>
              <a:t> is nearby.</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Cisco </a:t>
            </a:r>
            <a:r>
              <a:rPr b="1" lang="en" sz="1600">
                <a:solidFill>
                  <a:schemeClr val="dk1"/>
                </a:solidFill>
              </a:rPr>
              <a:t>PGW </a:t>
            </a:r>
            <a:r>
              <a:rPr lang="en" sz="1600">
                <a:solidFill>
                  <a:schemeClr val="dk1"/>
                </a:solidFill>
              </a:rPr>
              <a:t>2200 Software Switch Multiple Security Vulnerabilities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Issue processing malformed header info (SIP, Contact, General)</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Problem parsing “overlong” messages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Problem processing SIP test requests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Problem handling session attribs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SIP packets in general!</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Problem w MGCP packets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Can Deny Service using these means, the PGW </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won’t establish new TCP connections and will stop receiving TCP connections.</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No new SIP connections, though current call won’t drop</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Fail to connect to SSH, HTTP, telnet etc</a:t>
            </a:r>
            <a:endParaRPr sz="16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d8526f73d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d8526f73d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Just to lay out my plan for this talk so you can follow along we have:</a:t>
            </a:r>
            <a:endParaRPr sz="1600"/>
          </a:p>
          <a:p>
            <a:pPr indent="0" lvl="0" marL="0" rtl="0" algn="l">
              <a:spcBef>
                <a:spcPts val="0"/>
              </a:spcBef>
              <a:spcAft>
                <a:spcPts val="0"/>
              </a:spcAft>
              <a:buNone/>
            </a:pPr>
            <a:r>
              <a:rPr lang="en" sz="1600"/>
              <a:t>I’ll be covering network architecture, mitigations, and public vulnerabilities or attacks for</a:t>
            </a:r>
            <a:endParaRPr sz="1600"/>
          </a:p>
          <a:p>
            <a:pPr indent="0" lvl="0" marL="0" rtl="0" algn="l">
              <a:spcBef>
                <a:spcPts val="0"/>
              </a:spcBef>
              <a:spcAft>
                <a:spcPts val="0"/>
              </a:spcAft>
              <a:buNone/>
            </a:pPr>
            <a:r>
              <a:rPr lang="en" sz="1600"/>
              <a:t>2G and GSM </a:t>
            </a:r>
            <a:endParaRPr sz="1600"/>
          </a:p>
          <a:p>
            <a:pPr indent="0" lvl="0" marL="0" rtl="0" algn="l">
              <a:spcBef>
                <a:spcPts val="0"/>
              </a:spcBef>
              <a:spcAft>
                <a:spcPts val="0"/>
              </a:spcAft>
              <a:buNone/>
            </a:pPr>
            <a:r>
              <a:rPr lang="en" sz="1600"/>
              <a:t>GPRS </a:t>
            </a:r>
            <a:endParaRPr sz="1600">
              <a:solidFill>
                <a:schemeClr val="dk1"/>
              </a:solidFill>
            </a:endParaRPr>
          </a:p>
          <a:p>
            <a:pPr indent="0" lvl="0" marL="0" rtl="0" algn="l">
              <a:spcBef>
                <a:spcPts val="0"/>
              </a:spcBef>
              <a:spcAft>
                <a:spcPts val="0"/>
              </a:spcAft>
              <a:buNone/>
            </a:pPr>
            <a:r>
              <a:rPr lang="en" sz="1600"/>
              <a:t>3G and UMTS </a:t>
            </a:r>
            <a:endParaRPr sz="1600">
              <a:solidFill>
                <a:schemeClr val="dk1"/>
              </a:solidFill>
            </a:endParaRPr>
          </a:p>
          <a:p>
            <a:pPr indent="0" lvl="0" marL="0" rtl="0" algn="l">
              <a:spcBef>
                <a:spcPts val="0"/>
              </a:spcBef>
              <a:spcAft>
                <a:spcPts val="0"/>
              </a:spcAft>
              <a:buNone/>
            </a:pPr>
            <a:r>
              <a:rPr lang="en" sz="1600"/>
              <a:t>LTE </a:t>
            </a:r>
            <a:endParaRPr sz="1600">
              <a:solidFill>
                <a:schemeClr val="dk1"/>
              </a:solidFill>
            </a:endParaRPr>
          </a:p>
          <a:p>
            <a:pPr indent="0" lvl="0" marL="0" rtl="0" algn="l">
              <a:spcBef>
                <a:spcPts val="0"/>
              </a:spcBef>
              <a:spcAft>
                <a:spcPts val="0"/>
              </a:spcAft>
              <a:buNone/>
            </a:pPr>
            <a:r>
              <a:rPr lang="en" sz="1600"/>
              <a:t>4G </a:t>
            </a:r>
            <a:endParaRPr sz="1600"/>
          </a:p>
          <a:p>
            <a:pPr indent="0" lvl="0" marL="0" rtl="0" algn="l">
              <a:spcBef>
                <a:spcPts val="0"/>
              </a:spcBef>
              <a:spcAft>
                <a:spcPts val="0"/>
              </a:spcAft>
              <a:buNone/>
            </a:pPr>
            <a:r>
              <a:rPr lang="en" sz="1600"/>
              <a:t>5G </a:t>
            </a:r>
            <a:endParaRPr sz="16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e0696398a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e0696398a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Moving into the 20teens and it’s finally time for 4G! And by that I mean “real” 4G</a:t>
            </a:r>
            <a:endParaRPr sz="1600"/>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d6b49247ee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d6b49247ee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4G as “LTE Advanced” and “LTE Advanced PRo”</a:t>
            </a:r>
            <a:endParaRPr sz="1600"/>
          </a:p>
          <a:p>
            <a:pPr indent="-336550" lvl="2" marL="457200" rtl="0" algn="l">
              <a:lnSpc>
                <a:spcPct val="115000"/>
              </a:lnSpc>
              <a:spcBef>
                <a:spcPts val="0"/>
              </a:spcBef>
              <a:spcAft>
                <a:spcPts val="0"/>
              </a:spcAft>
              <a:buClr>
                <a:schemeClr val="dk1"/>
              </a:buClr>
              <a:buSzPts val="1700"/>
              <a:buChar char="■"/>
            </a:pPr>
            <a:r>
              <a:rPr lang="en" sz="1700">
                <a:solidFill>
                  <a:schemeClr val="dk1"/>
                </a:solidFill>
              </a:rPr>
              <a:t>IPv6 expansions</a:t>
            </a:r>
            <a:endParaRPr sz="1700">
              <a:solidFill>
                <a:schemeClr val="dk1"/>
              </a:solidFill>
            </a:endParaRPr>
          </a:p>
          <a:p>
            <a:pPr indent="-336550" lvl="2" marL="457200" rtl="0" algn="l">
              <a:lnSpc>
                <a:spcPct val="115000"/>
              </a:lnSpc>
              <a:spcBef>
                <a:spcPts val="0"/>
              </a:spcBef>
              <a:spcAft>
                <a:spcPts val="0"/>
              </a:spcAft>
              <a:buClr>
                <a:schemeClr val="dk1"/>
              </a:buClr>
              <a:buSzPts val="1700"/>
              <a:buChar char="■"/>
            </a:pPr>
            <a:r>
              <a:rPr lang="en" sz="1700">
                <a:solidFill>
                  <a:schemeClr val="dk1"/>
                </a:solidFill>
              </a:rPr>
              <a:t>adaptive modulation</a:t>
            </a:r>
            <a:endParaRPr sz="1700">
              <a:solidFill>
                <a:schemeClr val="dk1"/>
              </a:solidFill>
            </a:endParaRPr>
          </a:p>
          <a:p>
            <a:pPr indent="-336550" lvl="2" marL="457200" rtl="0" algn="l">
              <a:lnSpc>
                <a:spcPct val="115000"/>
              </a:lnSpc>
              <a:spcBef>
                <a:spcPts val="0"/>
              </a:spcBef>
              <a:spcAft>
                <a:spcPts val="0"/>
              </a:spcAft>
              <a:buClr>
                <a:schemeClr val="dk1"/>
              </a:buClr>
              <a:buSzPts val="1700"/>
              <a:buChar char="■"/>
            </a:pPr>
            <a:r>
              <a:rPr lang="en" sz="1700">
                <a:solidFill>
                  <a:schemeClr val="dk1"/>
                </a:solidFill>
              </a:rPr>
              <a:t>time varying channel</a:t>
            </a:r>
            <a:endParaRPr sz="1700">
              <a:solidFill>
                <a:schemeClr val="dk1"/>
              </a:solidFill>
            </a:endParaRPr>
          </a:p>
          <a:p>
            <a:pPr indent="-336550" lvl="2" marL="457200" rtl="0" algn="l">
              <a:lnSpc>
                <a:spcPct val="115000"/>
              </a:lnSpc>
              <a:spcBef>
                <a:spcPts val="0"/>
              </a:spcBef>
              <a:spcAft>
                <a:spcPts val="0"/>
              </a:spcAft>
              <a:buClr>
                <a:schemeClr val="dk1"/>
              </a:buClr>
              <a:buSzPts val="1700"/>
              <a:buChar char="■"/>
            </a:pPr>
            <a:r>
              <a:rPr b="1" lang="en" sz="1700">
                <a:solidFill>
                  <a:schemeClr val="dk1"/>
                </a:solidFill>
              </a:rPr>
              <a:t>Voice over LTE. </a:t>
            </a:r>
            <a:endParaRPr b="1" sz="1700">
              <a:solidFill>
                <a:schemeClr val="dk1"/>
              </a:solidFill>
            </a:endParaRPr>
          </a:p>
          <a:p>
            <a:pPr indent="-336550" lvl="2" marL="457200" rtl="0" algn="l">
              <a:lnSpc>
                <a:spcPct val="115000"/>
              </a:lnSpc>
              <a:spcBef>
                <a:spcPts val="0"/>
              </a:spcBef>
              <a:spcAft>
                <a:spcPts val="0"/>
              </a:spcAft>
              <a:buClr>
                <a:schemeClr val="dk1"/>
              </a:buClr>
              <a:buSzPts val="1700"/>
              <a:buChar char="■"/>
            </a:pPr>
            <a:r>
              <a:rPr lang="en" sz="1700">
                <a:solidFill>
                  <a:schemeClr val="dk1"/>
                </a:solidFill>
              </a:rPr>
              <a:t>Carrier Aggregation (LTE Advanced) and enhanced carrier aggregation (LTE Advanced Pro)</a:t>
            </a:r>
            <a:endParaRPr sz="1700">
              <a:solidFill>
                <a:schemeClr val="dk1"/>
              </a:solidFill>
            </a:endParaRPr>
          </a:p>
          <a:p>
            <a:pPr indent="-336550" lvl="2" marL="457200" rtl="0" algn="l">
              <a:lnSpc>
                <a:spcPct val="115000"/>
              </a:lnSpc>
              <a:spcBef>
                <a:spcPts val="0"/>
              </a:spcBef>
              <a:spcAft>
                <a:spcPts val="0"/>
              </a:spcAft>
              <a:buClr>
                <a:schemeClr val="dk1"/>
              </a:buClr>
              <a:buSzPts val="1700"/>
              <a:buChar char="■"/>
            </a:pPr>
            <a:r>
              <a:rPr b="1" lang="en" sz="1700" u="sng">
                <a:solidFill>
                  <a:schemeClr val="dk1"/>
                </a:solidFill>
              </a:rPr>
              <a:t>IP Multimedia Subsystem </a:t>
            </a:r>
            <a:endParaRPr sz="16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d6b49247ee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d6b49247ee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dk1"/>
                </a:solidFill>
              </a:rPr>
              <a:t>Same general arch of LTE of</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UE, </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eNodeB (BTS), </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MME, </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Home Subscriber Server, </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Signaling GW, </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PDN GW, </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Policy and charging rules function</a:t>
            </a:r>
            <a:endParaRPr sz="15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57ffa55b4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57ffa55b4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222222"/>
                </a:solidFill>
              </a:rPr>
              <a:t>   Mitigations</a:t>
            </a:r>
            <a:endParaRPr sz="16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1600">
                <a:solidFill>
                  <a:srgbClr val="222222"/>
                </a:solidFill>
              </a:rPr>
              <a:t>        – All radio interface data shall be encrypted</a:t>
            </a:r>
            <a:endParaRPr sz="16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1600">
                <a:solidFill>
                  <a:srgbClr val="222222"/>
                </a:solidFill>
              </a:rPr>
              <a:t>        – AKA procedure for mutual auth between UE and EPC</a:t>
            </a:r>
            <a:endParaRPr sz="16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1600">
                <a:solidFill>
                  <a:srgbClr val="222222"/>
                </a:solidFill>
              </a:rPr>
              <a:t>        – Different session keys for encryption and integrity protection</a:t>
            </a:r>
            <a:endParaRPr sz="16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1600">
                <a:solidFill>
                  <a:srgbClr val="222222"/>
                </a:solidFill>
              </a:rPr>
              <a:t>        – Mobile Network Operator may provide confidentiality in Radio Resource Control signaling.</a:t>
            </a:r>
            <a:endParaRPr sz="16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1600">
                <a:solidFill>
                  <a:srgbClr val="222222"/>
                </a:solidFill>
              </a:rPr>
              <a:t>        – Secondary authentication (for data network outside MNO)</a:t>
            </a:r>
            <a:endParaRPr sz="1600">
              <a:solidFill>
                <a:srgbClr val="222222"/>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5e13dac295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5e13dac295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Still risk IMSI catchers</a:t>
            </a:r>
            <a:endParaRPr sz="1600">
              <a:solidFill>
                <a:schemeClr val="dk1"/>
              </a:solidFill>
            </a:endParaRPr>
          </a:p>
          <a:p>
            <a:pPr indent="-330200" lvl="2" marL="457200" rtl="0" algn="l">
              <a:lnSpc>
                <a:spcPct val="115000"/>
              </a:lnSpc>
              <a:spcBef>
                <a:spcPts val="0"/>
              </a:spcBef>
              <a:spcAft>
                <a:spcPts val="0"/>
              </a:spcAft>
              <a:buClr>
                <a:schemeClr val="dk1"/>
              </a:buClr>
              <a:buSzPts val="1600"/>
              <a:buChar char="■"/>
            </a:pPr>
            <a:r>
              <a:rPr lang="en" sz="1600">
                <a:solidFill>
                  <a:schemeClr val="dk1"/>
                </a:solidFill>
              </a:rPr>
              <a:t>Cisco PDN Gateway (PGW)  ASR 5000.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preauth, remote attacker can stop ICMP traffic cuz of Vector Packet Processor</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Vector Packet Processor improperly handles malformed packets</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ICMP over IPsec can be denied by sending a malformed Encapsulating SEcurity Payload packet</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GTP packet header improperly validated.</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Sending a crafted GTP packet to the Cisco PGW to target the Session Manager.</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Session Manager restarted unexpectedly.</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MME vuln: P1 (highly rec) gave a talk (hitb) and noted that the MME keys are hard coded</a:t>
            </a:r>
            <a:endParaRPr sz="1600">
              <a:solidFill>
                <a:schemeClr val="dk1"/>
              </a:solidFill>
            </a:endParaRPr>
          </a:p>
          <a:p>
            <a:pPr indent="-330200" lvl="2" marL="457200" rtl="0" algn="l">
              <a:lnSpc>
                <a:spcPct val="115000"/>
              </a:lnSpc>
              <a:spcBef>
                <a:spcPts val="0"/>
              </a:spcBef>
              <a:spcAft>
                <a:spcPts val="0"/>
              </a:spcAft>
              <a:buClr>
                <a:schemeClr val="dk1"/>
              </a:buClr>
              <a:buSzPts val="1600"/>
              <a:buChar char="■"/>
            </a:pPr>
            <a:r>
              <a:rPr lang="en" sz="1600">
                <a:solidFill>
                  <a:schemeClr val="dk1"/>
                </a:solidFill>
              </a:rPr>
              <a:t>MML interface: P1 again just showed that some of the MML interfaces are just open to the wide internet on a pgw</a:t>
            </a:r>
            <a:endParaRPr sz="16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57ffa55b4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57ffa55b4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Char char="●"/>
            </a:pPr>
            <a:r>
              <a:rPr b="1" lang="en" sz="1500">
                <a:solidFill>
                  <a:schemeClr val="dk1"/>
                </a:solidFill>
              </a:rPr>
              <a:t>network Function Virtualization</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running on COTS servers.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M&amp;O (management and orchestration)</a:t>
            </a:r>
            <a:r>
              <a:rPr lang="en" sz="1500">
                <a:solidFill>
                  <a:schemeClr val="dk1"/>
                </a:solidFill>
              </a:rPr>
              <a:t> </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now officially part of the core network. </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Since most elements are virtualized and sending API calls, we need a driver of some kind.</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New concept of </a:t>
            </a:r>
            <a:r>
              <a:rPr b="1" lang="en" sz="1500" u="sng">
                <a:solidFill>
                  <a:schemeClr val="dk1"/>
                </a:solidFill>
              </a:rPr>
              <a:t>Network Slicing</a:t>
            </a:r>
            <a:r>
              <a:rPr b="1" lang="en" sz="1500">
                <a:solidFill>
                  <a:schemeClr val="dk1"/>
                </a:solidFill>
              </a:rPr>
              <a:t>:</a:t>
            </a:r>
            <a:r>
              <a:rPr lang="en" sz="1500">
                <a:solidFill>
                  <a:schemeClr val="dk1"/>
                </a:solidFill>
              </a:rPr>
              <a:t> Creating </a:t>
            </a:r>
            <a:r>
              <a:rPr b="1" lang="en" sz="1500" u="sng">
                <a:solidFill>
                  <a:schemeClr val="dk1"/>
                </a:solidFill>
              </a:rPr>
              <a:t>logical </a:t>
            </a:r>
            <a:r>
              <a:rPr lang="en" sz="1500">
                <a:solidFill>
                  <a:schemeClr val="dk1"/>
                </a:solidFill>
              </a:rPr>
              <a:t>networks over the same physical infra. </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u="sng">
                <a:solidFill>
                  <a:schemeClr val="dk1"/>
                </a:solidFill>
              </a:rPr>
              <a:t>So like we can have different QoS and such</a:t>
            </a:r>
            <a:r>
              <a:rPr lang="en" sz="1500">
                <a:solidFill>
                  <a:schemeClr val="dk1"/>
                </a:solidFill>
              </a:rPr>
              <a:t> for 5g for different types of devices. IT’s all about converging technologies so it’s like how smart meters versus a voice call have different network requirements and expectations.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eNodeB -&gt; gNodeB</a:t>
            </a:r>
            <a:endParaRPr sz="150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e0696398a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e0696398a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it’s like now.</a:t>
            </a:r>
            <a:endParaRPr sz="1600"/>
          </a:p>
          <a:p>
            <a:pPr indent="0" lvl="0" marL="0" rtl="0" algn="l">
              <a:spcBef>
                <a:spcPts val="0"/>
              </a:spcBef>
              <a:spcAft>
                <a:spcPts val="0"/>
              </a:spcAft>
              <a:buNone/>
            </a:pPr>
            <a:r>
              <a:rPr lang="en" sz="1600"/>
              <a:t>And yes, this is the last one I’m going to cover, but it’s also where everything changes, cuz everything does.</a:t>
            </a:r>
            <a:endParaRPr sz="1600"/>
          </a:p>
          <a:p>
            <a:pPr indent="0" lvl="0" marL="0" rtl="0" algn="l">
              <a:lnSpc>
                <a:spcPct val="115000"/>
              </a:lnSpc>
              <a:spcBef>
                <a:spcPts val="0"/>
              </a:spcBef>
              <a:spcAft>
                <a:spcPts val="0"/>
              </a:spcAft>
              <a:buNone/>
            </a:pPr>
            <a:r>
              <a:t/>
            </a:r>
            <a:endParaRPr sz="16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f670741d1a_0_1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f670741d1a_0_1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Lots of new acronyms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5g doesn’t necessarily require all IP based like LTE did.</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eNodeB-&gt; </a:t>
            </a:r>
            <a:r>
              <a:rPr lang="en" sz="1600" u="sng">
                <a:solidFill>
                  <a:schemeClr val="dk1"/>
                </a:solidFill>
              </a:rPr>
              <a:t>gNodeB</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u="sng">
                <a:solidFill>
                  <a:schemeClr val="dk1"/>
                </a:solidFill>
              </a:rPr>
              <a:t>Access and Mobility Management Function (</a:t>
            </a:r>
            <a:r>
              <a:rPr b="1" lang="en" sz="1600" u="sng">
                <a:solidFill>
                  <a:schemeClr val="dk1"/>
                </a:solidFill>
              </a:rPr>
              <a:t>AMF</a:t>
            </a:r>
            <a:r>
              <a:rPr lang="en" sz="1600" u="sng">
                <a:solidFill>
                  <a:schemeClr val="dk1"/>
                </a:solidFill>
              </a:rPr>
              <a:t>)</a:t>
            </a:r>
            <a:r>
              <a:rPr lang="en" sz="1600">
                <a:solidFill>
                  <a:schemeClr val="dk1"/>
                </a:solidFill>
              </a:rPr>
              <a:t> -  similar to MME.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Mobility Management (subscriber mobility and reg and sec)</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 sz="1600" u="sng">
                <a:solidFill>
                  <a:schemeClr val="dk1"/>
                </a:solidFill>
              </a:rPr>
              <a:t>SMF </a:t>
            </a:r>
            <a:r>
              <a:rPr lang="en" sz="1600" u="sng">
                <a:solidFill>
                  <a:schemeClr val="dk1"/>
                </a:solidFill>
              </a:rPr>
              <a:t>- Session Management Function -</a:t>
            </a:r>
            <a:r>
              <a:rPr lang="en" sz="1600">
                <a:solidFill>
                  <a:schemeClr val="dk1"/>
                </a:solidFill>
              </a:rPr>
              <a:t>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Session Management</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data network profile,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User plane function selection</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IP allocation if IP based.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 sz="1600" u="sng">
                <a:solidFill>
                  <a:schemeClr val="dk1"/>
                </a:solidFill>
              </a:rPr>
              <a:t>UPF </a:t>
            </a:r>
            <a:r>
              <a:rPr lang="en" sz="1600" u="sng">
                <a:solidFill>
                  <a:schemeClr val="dk1"/>
                </a:solidFill>
              </a:rPr>
              <a:t>- User Plane Function</a:t>
            </a:r>
            <a:r>
              <a:rPr lang="en" sz="1600">
                <a:solidFill>
                  <a:schemeClr val="dk1"/>
                </a:solidFill>
              </a:rPr>
              <a:t> - Also would’ve been part of the MME.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Anchor point for NGRAN mobility and qos flow and policy enforcement.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 sz="1600" u="sng">
                <a:solidFill>
                  <a:schemeClr val="dk1"/>
                </a:solidFill>
              </a:rPr>
              <a:t>UDM </a:t>
            </a:r>
            <a:r>
              <a:rPr lang="en" sz="1600" u="sng">
                <a:solidFill>
                  <a:schemeClr val="dk1"/>
                </a:solidFill>
              </a:rPr>
              <a:t>- Unified Data Management </a:t>
            </a:r>
            <a:r>
              <a:rPr lang="en" sz="1600">
                <a:solidFill>
                  <a:schemeClr val="dk1"/>
                </a:solidFill>
              </a:rPr>
              <a:t>-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access authorization ,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reg/mobility management</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data network profiles.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tells AMF and SMF what the user can do or access or QoS or etc</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 sz="1600" u="sng">
                <a:solidFill>
                  <a:schemeClr val="dk1"/>
                </a:solidFill>
              </a:rPr>
              <a:t>PCF </a:t>
            </a:r>
            <a:r>
              <a:rPr lang="en" sz="1600" u="sng">
                <a:solidFill>
                  <a:schemeClr val="dk1"/>
                </a:solidFill>
              </a:rPr>
              <a:t>- Policy Control Function</a:t>
            </a:r>
            <a:r>
              <a:rPr lang="en" sz="1600">
                <a:solidFill>
                  <a:schemeClr val="dk1"/>
                </a:solidFill>
              </a:rPr>
              <a:t> -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Dynamic Policy Decision and Conditions as well as the Ability to alter mobility and session service aspects.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 Are there any current network conditions that’ll affect the user?</a:t>
            </a:r>
            <a:endParaRPr sz="1600">
              <a:solidFill>
                <a:schemeClr val="dk1"/>
              </a:solidFill>
            </a:endParaRPr>
          </a:p>
          <a:p>
            <a:pPr indent="0" lvl="0" marL="0" rtl="0" algn="l">
              <a:spcBef>
                <a:spcPts val="0"/>
              </a:spcBef>
              <a:spcAft>
                <a:spcPts val="0"/>
              </a:spcAft>
              <a:buNone/>
            </a:pPr>
            <a:r>
              <a:t/>
            </a:r>
            <a:endParaRPr sz="16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d6b49247ee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d6b49247ee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See how the User Endpoint and the Radio Access Network look very much like before. </a:t>
            </a:r>
            <a:endParaRPr sz="1600"/>
          </a:p>
          <a:p>
            <a:pPr indent="0" lvl="0" marL="0" rtl="0" algn="l">
              <a:spcBef>
                <a:spcPts val="0"/>
              </a:spcBef>
              <a:spcAft>
                <a:spcPts val="0"/>
              </a:spcAft>
              <a:buNone/>
            </a:pPr>
            <a:r>
              <a:rPr lang="en" sz="1600"/>
              <a:t>So we have our user endpoint,</a:t>
            </a:r>
            <a:endParaRPr sz="1600"/>
          </a:p>
          <a:p>
            <a:pPr indent="0" lvl="0" marL="0" rtl="0" algn="l">
              <a:spcBef>
                <a:spcPts val="0"/>
              </a:spcBef>
              <a:spcAft>
                <a:spcPts val="0"/>
              </a:spcAft>
              <a:buNone/>
            </a:pPr>
            <a:r>
              <a:rPr lang="en" sz="1600"/>
              <a:t>Our gNodeB (which makes up our Access Network)</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And Those new elements are </a:t>
            </a:r>
            <a:endParaRPr sz="1600"/>
          </a:p>
          <a:p>
            <a:pPr indent="0" lvl="0" marL="0" rtl="0" algn="l">
              <a:spcBef>
                <a:spcPts val="0"/>
              </a:spcBef>
              <a:spcAft>
                <a:spcPts val="0"/>
              </a:spcAft>
              <a:buNone/>
            </a:pPr>
            <a:r>
              <a:t/>
            </a:r>
            <a:endParaRPr sz="1600"/>
          </a:p>
          <a:p>
            <a:pPr indent="-330200" lvl="2" marL="1371600" rtl="0" algn="l">
              <a:lnSpc>
                <a:spcPct val="115000"/>
              </a:lnSpc>
              <a:spcBef>
                <a:spcPts val="0"/>
              </a:spcBef>
              <a:spcAft>
                <a:spcPts val="0"/>
              </a:spcAft>
              <a:buClr>
                <a:schemeClr val="dk1"/>
              </a:buClr>
              <a:buSzPts val="1600"/>
              <a:buChar char="■"/>
            </a:pPr>
            <a:r>
              <a:rPr b="1" lang="en" sz="1600" u="sng">
                <a:solidFill>
                  <a:schemeClr val="dk1"/>
                </a:solidFill>
              </a:rPr>
              <a:t>UPF </a:t>
            </a:r>
            <a:r>
              <a:rPr lang="en" sz="1600" u="sng">
                <a:solidFill>
                  <a:schemeClr val="dk1"/>
                </a:solidFill>
              </a:rPr>
              <a:t>- User Plane Function</a:t>
            </a:r>
            <a:r>
              <a:rPr lang="en" sz="1600">
                <a:solidFill>
                  <a:schemeClr val="dk1"/>
                </a:solidFill>
              </a:rPr>
              <a:t> at the end of that row - mobility and qos flow and policy enforcement. </a:t>
            </a:r>
            <a:endParaRPr sz="1600" u="sng">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u="sng">
                <a:solidFill>
                  <a:schemeClr val="dk1"/>
                </a:solidFill>
              </a:rPr>
              <a:t>Access and Mobility Management Function (</a:t>
            </a:r>
            <a:r>
              <a:rPr b="1" lang="en" sz="1600" u="sng">
                <a:solidFill>
                  <a:schemeClr val="dk1"/>
                </a:solidFill>
              </a:rPr>
              <a:t>AMF</a:t>
            </a:r>
            <a:r>
              <a:rPr lang="en" sz="1600" u="sng">
                <a:solidFill>
                  <a:schemeClr val="dk1"/>
                </a:solidFill>
              </a:rPr>
              <a:t>)</a:t>
            </a:r>
            <a:r>
              <a:rPr lang="en" sz="1600">
                <a:solidFill>
                  <a:schemeClr val="dk1"/>
                </a:solidFill>
              </a:rPr>
              <a:t> - subscriber mobility and reg and sec</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b="1" lang="en" sz="1600" u="sng">
                <a:solidFill>
                  <a:schemeClr val="dk1"/>
                </a:solidFill>
              </a:rPr>
              <a:t>SMF </a:t>
            </a:r>
            <a:r>
              <a:rPr lang="en" sz="1600" u="sng">
                <a:solidFill>
                  <a:schemeClr val="dk1"/>
                </a:solidFill>
              </a:rPr>
              <a:t>- Session Management</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b="1" lang="en" sz="1600" u="sng">
                <a:solidFill>
                  <a:schemeClr val="dk1"/>
                </a:solidFill>
              </a:rPr>
              <a:t>PCF </a:t>
            </a:r>
            <a:r>
              <a:rPr lang="en" sz="1600" u="sng">
                <a:solidFill>
                  <a:schemeClr val="dk1"/>
                </a:solidFill>
              </a:rPr>
              <a:t>- Policy Control Function</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b="1" lang="en" sz="1600" u="sng">
                <a:solidFill>
                  <a:schemeClr val="dk1"/>
                </a:solidFill>
              </a:rPr>
              <a:t>UDM </a:t>
            </a:r>
            <a:r>
              <a:rPr lang="en" sz="1600" u="sng">
                <a:solidFill>
                  <a:schemeClr val="dk1"/>
                </a:solidFill>
              </a:rPr>
              <a:t>- Unified Data Management </a:t>
            </a:r>
            <a:r>
              <a:rPr lang="en" sz="1600">
                <a:solidFill>
                  <a:schemeClr val="dk1"/>
                </a:solidFill>
              </a:rPr>
              <a:t>- It tells AMF and SMF what the user can do or access or QoS or etc</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b="1" lang="en" sz="1600">
                <a:solidFill>
                  <a:schemeClr val="dk1"/>
                </a:solidFill>
              </a:rPr>
              <a:t>PDN </a:t>
            </a:r>
            <a:r>
              <a:rPr lang="en" sz="1600">
                <a:solidFill>
                  <a:schemeClr val="dk1"/>
                </a:solidFill>
              </a:rPr>
              <a:t>becomes just </a:t>
            </a:r>
            <a:r>
              <a:rPr b="1" lang="en" sz="1600">
                <a:solidFill>
                  <a:schemeClr val="dk1"/>
                </a:solidFill>
              </a:rPr>
              <a:t>DN</a:t>
            </a:r>
            <a:endParaRPr b="1" sz="16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57ffa55b4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57ffa55b4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rPr>
              <a:t>   Mitigations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 Before we had IMSIs. Now we have SUCI and SUPI</a:t>
            </a:r>
            <a:endParaRPr sz="1600">
              <a:solidFill>
                <a:schemeClr val="dk1"/>
              </a:solidFill>
            </a:endParaRPr>
          </a:p>
          <a:p>
            <a:pPr indent="-330200" lvl="1" marL="914400" rtl="0" algn="l">
              <a:spcBef>
                <a:spcPts val="0"/>
              </a:spcBef>
              <a:spcAft>
                <a:spcPts val="0"/>
              </a:spcAft>
              <a:buClr>
                <a:schemeClr val="dk1"/>
              </a:buClr>
              <a:buSzPts val="1600"/>
              <a:buChar char="○"/>
            </a:pPr>
            <a:r>
              <a:rPr b="1" lang="en" sz="1600">
                <a:solidFill>
                  <a:schemeClr val="dk1"/>
                </a:solidFill>
              </a:rPr>
              <a:t>SUPI </a:t>
            </a:r>
            <a:r>
              <a:rPr lang="en" sz="1600">
                <a:solidFill>
                  <a:schemeClr val="dk1"/>
                </a:solidFill>
              </a:rPr>
              <a:t>- </a:t>
            </a:r>
            <a:r>
              <a:rPr b="1" lang="en" sz="1600">
                <a:solidFill>
                  <a:schemeClr val="dk1"/>
                </a:solidFill>
              </a:rPr>
              <a:t>Subscription Permanent Identifier</a:t>
            </a:r>
            <a:r>
              <a:rPr lang="en" sz="1600">
                <a:solidFill>
                  <a:schemeClr val="dk1"/>
                </a:solidFill>
              </a:rPr>
              <a:t>- 15 decimal string </a:t>
            </a:r>
            <a:endParaRPr sz="1600">
              <a:solidFill>
                <a:schemeClr val="dk1"/>
              </a:solidFill>
            </a:endParaRPr>
          </a:p>
          <a:p>
            <a:pPr indent="-330200" lvl="1" marL="914400" rtl="0" algn="l">
              <a:spcBef>
                <a:spcPts val="0"/>
              </a:spcBef>
              <a:spcAft>
                <a:spcPts val="0"/>
              </a:spcAft>
              <a:buClr>
                <a:schemeClr val="dk1"/>
              </a:buClr>
              <a:buSzPts val="1600"/>
              <a:buChar char="○"/>
            </a:pPr>
            <a:r>
              <a:rPr b="1" lang="en" sz="1600">
                <a:solidFill>
                  <a:schemeClr val="dk1"/>
                </a:solidFill>
              </a:rPr>
              <a:t>SUCI </a:t>
            </a:r>
            <a:r>
              <a:rPr lang="en" sz="1600">
                <a:solidFill>
                  <a:schemeClr val="dk1"/>
                </a:solidFill>
              </a:rPr>
              <a:t>- </a:t>
            </a:r>
            <a:r>
              <a:rPr b="1" lang="en" sz="1600">
                <a:solidFill>
                  <a:schemeClr val="dk1"/>
                </a:solidFill>
              </a:rPr>
              <a:t>Subscription Concealed Identifier (SUCI) </a:t>
            </a:r>
            <a:endParaRPr b="1"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These came about to try to defeat IMSI catchers by not simply using an IMSI.</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 Security and Mobility separated in the core network</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 256bit keys supported (“prepared to” in 4g docs, now “must”)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Security (IPUPS) in user plane function at perimeter to protect user plane messages (GTP-U).</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 sz="1600">
                <a:solidFill>
                  <a:schemeClr val="dk1"/>
                </a:solidFill>
              </a:rPr>
              <a:t>Authentication Server Function</a:t>
            </a:r>
            <a:r>
              <a:rPr lang="en" sz="1600">
                <a:solidFill>
                  <a:schemeClr val="dk1"/>
                </a:solidFill>
              </a:rPr>
              <a:t> and </a:t>
            </a:r>
            <a:r>
              <a:rPr b="1" lang="en" sz="1600">
                <a:solidFill>
                  <a:schemeClr val="dk1"/>
                </a:solidFill>
              </a:rPr>
              <a:t>User Endpoint</a:t>
            </a:r>
            <a:r>
              <a:rPr lang="en" sz="1600">
                <a:solidFill>
                  <a:schemeClr val="dk1"/>
                </a:solidFill>
              </a:rPr>
              <a:t> now have a counter to mitigate replay attacks.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Security Anchor Function (SEAF)</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Isn’t in my diagram because it’s additional and can be colocated w AMF</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It allows for a device to move between different networks without having to necessarily run a full AKA</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It sounds like that may be a bad thing but it really if you think about the HLR overloading attacks you can see how reducing those messages can help prevent overloading.</a:t>
            </a:r>
            <a:endParaRPr sz="16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d8526f73d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d8526f73d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Image stolen directly from Wikipedia and it is the most awesome visual of cellular networks. </a:t>
            </a:r>
            <a:endParaRPr sz="1600"/>
          </a:p>
          <a:p>
            <a:pPr indent="0" lvl="0" marL="0" rtl="0" algn="l">
              <a:spcBef>
                <a:spcPts val="0"/>
              </a:spcBef>
              <a:spcAft>
                <a:spcPts val="0"/>
              </a:spcAft>
              <a:buNone/>
            </a:pPr>
            <a:r>
              <a:rPr lang="en" sz="1600" u="sng">
                <a:solidFill>
                  <a:schemeClr val="hlink"/>
                </a:solidFill>
                <a:hlinkClick r:id="rId2"/>
              </a:rPr>
              <a:t>https://en.wikipedia.org/wiki/Cellular_network#/media/File:Cellular_network_standards_and_generation_timeline.svg</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So here’s that path forward again, this time visually. </a:t>
            </a:r>
            <a:endParaRPr sz="1600"/>
          </a:p>
          <a:p>
            <a:pPr indent="0" lvl="0" marL="0" rtl="0" algn="l">
              <a:spcBef>
                <a:spcPts val="0"/>
              </a:spcBef>
              <a:spcAft>
                <a:spcPts val="0"/>
              </a:spcAft>
              <a:buClr>
                <a:schemeClr val="dk1"/>
              </a:buClr>
              <a:buSzPts val="1100"/>
              <a:buFont typeface="Arial"/>
              <a:buNone/>
            </a:pPr>
            <a:r>
              <a:rPr lang="en" sz="1600">
                <a:solidFill>
                  <a:schemeClr val="dk1"/>
                </a:solidFill>
              </a:rPr>
              <a:t>Now notice how this image is split up into the different generations and has these labels underneath it. While they are all specifications, the terms below are specifics that fit within the defined specifications for that generation. </a:t>
            </a:r>
            <a:endParaRPr sz="16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d6b49247ee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d6b49247ee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sz="1400">
                <a:solidFill>
                  <a:schemeClr val="dk1"/>
                </a:solidFill>
              </a:rPr>
              <a:t>Nokia’s head of Product Management Security, </a:t>
            </a:r>
            <a:r>
              <a:rPr lang="en" sz="1200">
                <a:solidFill>
                  <a:srgbClr val="191919"/>
                </a:solidFill>
                <a:highlight>
                  <a:schemeClr val="lt1"/>
                </a:highlight>
                <a:latin typeface="Georgia"/>
                <a:ea typeface="Georgia"/>
                <a:cs typeface="Georgia"/>
                <a:sym typeface="Georgia"/>
              </a:rPr>
              <a:t>Patrick Rhude</a:t>
            </a:r>
            <a:r>
              <a:rPr lang="en" sz="1400">
                <a:solidFill>
                  <a:schemeClr val="dk1"/>
                </a:solidFill>
              </a:rPr>
              <a:t> said that because of the types of devices connected, 5G networks have 200 times more attack vectors than 4G</a:t>
            </a:r>
            <a:endParaRPr sz="14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RA and CN don’t require authentication. </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Location sniffing attack. </a:t>
            </a:r>
            <a:endParaRPr sz="1500">
              <a:solidFill>
                <a:schemeClr val="dk1"/>
              </a:solidFill>
            </a:endParaRPr>
          </a:p>
          <a:p>
            <a:pPr indent="457200" lvl="0" marL="0" rtl="0" algn="l">
              <a:lnSpc>
                <a:spcPct val="115000"/>
              </a:lnSpc>
              <a:spcBef>
                <a:spcPts val="0"/>
              </a:spcBef>
              <a:spcAft>
                <a:spcPts val="0"/>
              </a:spcAft>
              <a:buNone/>
            </a:pPr>
            <a:r>
              <a:rPr lang="en" sz="1500">
                <a:solidFill>
                  <a:schemeClr val="dk1"/>
                </a:solidFill>
              </a:rPr>
              <a:t>The auth responses in AKA protocol are tx in plaintext ota. </a:t>
            </a:r>
            <a:endParaRPr sz="1500">
              <a:solidFill>
                <a:schemeClr val="dk1"/>
              </a:solidFill>
            </a:endParaRPr>
          </a:p>
          <a:p>
            <a:pPr indent="457200" lvl="0" marL="0" rtl="0" algn="l">
              <a:lnSpc>
                <a:spcPct val="115000"/>
              </a:lnSpc>
              <a:spcBef>
                <a:spcPts val="0"/>
              </a:spcBef>
              <a:spcAft>
                <a:spcPts val="0"/>
              </a:spcAft>
              <a:buNone/>
            </a:pPr>
            <a:r>
              <a:rPr lang="en" sz="1500">
                <a:solidFill>
                  <a:schemeClr val="dk1"/>
                </a:solidFill>
              </a:rPr>
              <a:t>This can be used by an attacker to determine the target subscriber’s presence in a specific cell.</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 Place sniffing tool near the target UE, monitoring for the plaintext auth req msg of target ota.The msg contains RAND and AUTN.</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Then an attacker builds an auth req msg using that RAND and AUTN and broadcasts the fabricated auth req msg anywhere in the target subscribers area!</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If a MAC check fails the attacker will be sent a message indicating a MAC check failure. This occurs on all other UE besides the victim UE. The victim UE will actually pass MAC verification, but it’ll fail a different check for a sequence check. Therefore, the attacker can know if the target UE is nearby. If all messages fail MAC verification, the target UE is not nearby. If there is one SEQ failure, it is nearby. </a:t>
            </a:r>
            <a:endParaRPr sz="15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d6b49247ee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d6b49247ee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sz="1400">
                <a:solidFill>
                  <a:schemeClr val="dk1"/>
                </a:solidFill>
              </a:rPr>
              <a:t>Attach Req Injection. </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Attach Req is always sent unencrypted by the UE to the network. It’s not </a:t>
            </a:r>
            <a:r>
              <a:rPr lang="en" sz="1400">
                <a:solidFill>
                  <a:schemeClr val="dk1"/>
                </a:solidFill>
              </a:rPr>
              <a:t>Integrity</a:t>
            </a:r>
            <a:r>
              <a:rPr lang="en" sz="1400">
                <a:solidFill>
                  <a:schemeClr val="dk1"/>
                </a:solidFill>
              </a:rPr>
              <a:t> Protected generally in 5g. However, reg process isn’t stopped if integrity verification fails at the CN (AMF). So the attach req can be modified along the way.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Battery Draining</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NB-IOT and LTE-M devices in particular can be drained like 5x faster than expected</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Example is relying on the “Power Saving Mode” messages from the network. If an attacker turns off that </a:t>
            </a:r>
            <a:r>
              <a:rPr lang="en" sz="1400">
                <a:solidFill>
                  <a:schemeClr val="dk1"/>
                </a:solidFill>
              </a:rPr>
              <a:t>functionality</a:t>
            </a:r>
            <a:r>
              <a:rPr lang="en" sz="1400">
                <a:solidFill>
                  <a:schemeClr val="dk1"/>
                </a:solidFill>
              </a:rPr>
              <a:t> in an Attach Request message, then the UE won’t </a:t>
            </a:r>
            <a:r>
              <a:rPr lang="en" sz="1400">
                <a:solidFill>
                  <a:schemeClr val="dk1"/>
                </a:solidFill>
              </a:rPr>
              <a:t>receive</a:t>
            </a:r>
            <a:r>
              <a:rPr lang="en" sz="1400">
                <a:solidFill>
                  <a:schemeClr val="dk1"/>
                </a:solidFill>
              </a:rPr>
              <a:t> the POWER SAVING MODE ON msg from the network.</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So then the battery is more heavily used for signal </a:t>
            </a:r>
            <a:r>
              <a:rPr lang="en" sz="1400">
                <a:solidFill>
                  <a:schemeClr val="dk1"/>
                </a:solidFill>
              </a:rPr>
              <a:t>measurements and other modem activities.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Sending malformed packets can trigger crashes in 5g cores. Yes, Still.</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HTTP/2 Stream Reuse Attack </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 Attacker can masquerade as Network Function and send multiple TCP streams over one connection. That would lead to stream ID exhaustion for vaLid NFs.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 HTTP/2 Closed Stream leading to Server Crash</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Malicious stream close identifier can be sent in the same connection causing a server crash??</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end-to-end China Telecom Vuln</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issues in Paging, attach procedure and service request. (Those either need TMSI or GUTI) (in this case probs the AMF)</a:t>
            </a:r>
            <a:endParaRPr sz="1400">
              <a:solidFill>
                <a:schemeClr val="dk1"/>
              </a:solidFill>
            </a:endParaRPr>
          </a:p>
          <a:p>
            <a:pPr indent="-317500" lvl="2" marL="1371600" rtl="0" algn="l">
              <a:lnSpc>
                <a:spcPct val="115000"/>
              </a:lnSpc>
              <a:spcBef>
                <a:spcPts val="0"/>
              </a:spcBef>
              <a:spcAft>
                <a:spcPts val="0"/>
              </a:spcAft>
              <a:buClr>
                <a:schemeClr val="dk1"/>
              </a:buClr>
              <a:buSzPts val="1400"/>
              <a:buChar char="■"/>
            </a:pPr>
            <a:r>
              <a:rPr lang="en" sz="1400">
                <a:solidFill>
                  <a:schemeClr val="dk1"/>
                </a:solidFill>
              </a:rPr>
              <a:t>MME attach accept/reject, MME attach compete, MME Service Request, MME extended service request</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confirmed by CNVD and CNNVD but no written evidence that I could find…</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Vulnerable to DoS that prevents idle devices (and devices temporarily disconnected due to errors) from re-connecting to the network.</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Higher recommend </a:t>
            </a:r>
            <a:r>
              <a:rPr lang="en" sz="1400">
                <a:solidFill>
                  <a:schemeClr val="dk1"/>
                </a:solidFill>
              </a:rPr>
              <a:t>reading up on PIERCER and TORPEDO if you’re interested.</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d6b49247ee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d6b49247ee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6AA84F"/>
                </a:solidFill>
              </a:rPr>
              <a:t>2</a:t>
            </a:r>
            <a:r>
              <a:rPr lang="en" sz="1400">
                <a:solidFill>
                  <a:srgbClr val="6AA84F"/>
                </a:solidFill>
              </a:rPr>
              <a:t>G: </a:t>
            </a:r>
            <a:r>
              <a:rPr lang="en" sz="1400">
                <a:solidFill>
                  <a:schemeClr val="dk1"/>
                </a:solidFill>
              </a:rPr>
              <a:t>Digital Technology! Voice and Data. Circuit Switched. User, BSS, MSC, GMSC.</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rgbClr val="6AA84F"/>
                </a:solidFill>
              </a:rPr>
              <a:t>GPRS: </a:t>
            </a:r>
            <a:r>
              <a:rPr lang="en" sz="1400">
                <a:solidFill>
                  <a:schemeClr val="dk1"/>
                </a:solidFill>
              </a:rPr>
              <a:t>Both Circuit and Packet Switched! Added the SGSN and GGSN.</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rgbClr val="6AA84F"/>
                </a:solidFill>
              </a:rPr>
              <a:t>3G: </a:t>
            </a:r>
            <a:r>
              <a:rPr lang="en" sz="1400">
                <a:solidFill>
                  <a:schemeClr val="dk1"/>
                </a:solidFill>
              </a:rPr>
              <a:t>UMTS NodeB, RNC, kept SGSN and GGSN.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rgbClr val="6AA84F"/>
                </a:solidFill>
              </a:rPr>
              <a:t>LTE: </a:t>
            </a:r>
            <a:r>
              <a:rPr lang="en" sz="1400">
                <a:solidFill>
                  <a:schemeClr val="dk1"/>
                </a:solidFill>
              </a:rPr>
              <a:t>Evolved packet core! eNodeB, Mobility Management, Signal Gateway and PDN Gateway.</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rgbClr val="6AA84F"/>
                </a:solidFill>
              </a:rPr>
              <a:t>4G: </a:t>
            </a:r>
            <a:r>
              <a:rPr lang="en" sz="1400">
                <a:solidFill>
                  <a:schemeClr val="dk1"/>
                </a:solidFill>
              </a:rPr>
              <a:t>VoLTE, IPv6, IMS. Kept devices same.</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rgbClr val="6AA84F"/>
                </a:solidFill>
              </a:rPr>
              <a:t>5G: </a:t>
            </a:r>
            <a:r>
              <a:rPr lang="en" sz="1400">
                <a:solidFill>
                  <a:schemeClr val="dk1"/>
                </a:solidFill>
              </a:rPr>
              <a:t>Virtualization. Network slicing. gNodeB. Functionality generally split into “functions” instead of devices.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57ffa55b4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257ffa55b4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fa4202bd4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fa4202bd4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5e0ba4777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5e0ba4777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d6b49247ee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d6b49247ee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5f381ac6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5f381ac6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d6b49247ee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d6b49247ee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PSTN</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b="1" lang="en" sz="1600">
                <a:solidFill>
                  <a:schemeClr val="dk1"/>
                </a:solidFill>
              </a:rPr>
              <a:t>Public Switched Telephone Network</a:t>
            </a:r>
            <a:r>
              <a:rPr lang="en" sz="1600">
                <a:solidFill>
                  <a:schemeClr val="dk1"/>
                </a:solidFill>
              </a:rPr>
              <a:t>.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landline network made up of copper telephone lines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by circuit-switched, initially analog means.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Circuit Switched initially means v analog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may help to remember images of old timey telephone switches where connections were literally switched over the wire.</a:t>
            </a:r>
            <a:endParaRPr sz="1600">
              <a:solidFill>
                <a:schemeClr val="dk1"/>
              </a:solidFill>
            </a:endParaRPr>
          </a:p>
          <a:p>
            <a:pPr indent="-330200" lvl="0" marL="457200" rtl="0" algn="l">
              <a:lnSpc>
                <a:spcPct val="115000"/>
              </a:lnSpc>
              <a:spcBef>
                <a:spcPts val="0"/>
              </a:spcBef>
              <a:spcAft>
                <a:spcPts val="0"/>
              </a:spcAft>
              <a:buClr>
                <a:schemeClr val="dk1"/>
              </a:buClr>
              <a:buSzPts val="1600"/>
              <a:buFont typeface="Roboto"/>
              <a:buChar char="●"/>
            </a:pPr>
            <a:r>
              <a:rPr b="1" lang="en" sz="1600">
                <a:solidFill>
                  <a:schemeClr val="dk1"/>
                </a:solidFill>
              </a:rPr>
              <a:t>PDN </a:t>
            </a:r>
            <a:r>
              <a:rPr lang="en" sz="1600">
                <a:solidFill>
                  <a:schemeClr val="dk1"/>
                </a:solidFill>
              </a:rPr>
              <a:t>- Public Data Network</a:t>
            </a:r>
            <a:endParaRPr sz="16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d6b49247ee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d6b49247ee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So lets jump in! </a:t>
            </a:r>
            <a:endParaRPr sz="1600"/>
          </a:p>
          <a:p>
            <a:pPr indent="0" lvl="0" marL="0" rtl="0" algn="l">
              <a:spcBef>
                <a:spcPts val="0"/>
              </a:spcBef>
              <a:spcAft>
                <a:spcPts val="0"/>
              </a:spcAft>
              <a:buNone/>
            </a:pPr>
            <a:r>
              <a:rPr lang="en" sz="1600"/>
              <a:t>Fun fact: </a:t>
            </a:r>
            <a:r>
              <a:rPr lang="en" sz="1600"/>
              <a:t> The 1G family is actually only dubbed 1G AFTER 2G gets defined. </a:t>
            </a:r>
            <a:endParaRPr sz="1600"/>
          </a:p>
          <a:p>
            <a:pPr indent="0" lvl="0" marL="0" rtl="0" algn="l">
              <a:spcBef>
                <a:spcPts val="0"/>
              </a:spcBef>
              <a:spcAft>
                <a:spcPts val="0"/>
              </a:spcAft>
              <a:buNone/>
            </a:pPr>
            <a:r>
              <a:rPr lang="en" sz="1600"/>
              <a:t>So first thing’s first, 2G implemented via GSM!</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d6b49247ee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d6b49247ee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TMobile still uses 2G in the US for fallback support. It’s still supported in much of the world and therefore still very relevant.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And we need to lay out 2g as a basis for future understanding</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Texting! No data yet.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ETSI and GSM standardizing!</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This 2g era was really taking place throughout most of the 1990s</a:t>
            </a:r>
            <a:endParaRPr sz="16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d6b49247ee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d6b49247ee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2" marL="457200" rtl="0" algn="l">
              <a:lnSpc>
                <a:spcPct val="115000"/>
              </a:lnSpc>
              <a:spcBef>
                <a:spcPts val="0"/>
              </a:spcBef>
              <a:spcAft>
                <a:spcPts val="0"/>
              </a:spcAft>
              <a:buClr>
                <a:schemeClr val="dk1"/>
              </a:buClr>
              <a:buSzPts val="1600"/>
              <a:buChar char="■"/>
            </a:pPr>
            <a:r>
              <a:rPr b="1" lang="en" sz="1600"/>
              <a:t>ME/MS -</a:t>
            </a:r>
            <a:r>
              <a:rPr b="1" lang="en" sz="1600" u="sng"/>
              <a:t> Mobile Station</a:t>
            </a:r>
            <a:endParaRPr sz="1600"/>
          </a:p>
          <a:p>
            <a:pPr indent="-330200" lvl="3" marL="914400" rtl="0" algn="l">
              <a:lnSpc>
                <a:spcPct val="115000"/>
              </a:lnSpc>
              <a:spcBef>
                <a:spcPts val="0"/>
              </a:spcBef>
              <a:spcAft>
                <a:spcPts val="0"/>
              </a:spcAft>
              <a:buClr>
                <a:schemeClr val="dk1"/>
              </a:buClr>
              <a:buSzPts val="1600"/>
              <a:buChar char="●"/>
            </a:pPr>
            <a:r>
              <a:rPr lang="en" sz="1600"/>
              <a:t>device you use to speak into. </a:t>
            </a:r>
            <a:endParaRPr sz="1600"/>
          </a:p>
          <a:p>
            <a:pPr indent="-330200" lvl="3" marL="914400" rtl="0" algn="l">
              <a:lnSpc>
                <a:spcPct val="115000"/>
              </a:lnSpc>
              <a:spcBef>
                <a:spcPts val="0"/>
              </a:spcBef>
              <a:spcAft>
                <a:spcPts val="0"/>
              </a:spcAft>
              <a:buClr>
                <a:schemeClr val="dk1"/>
              </a:buClr>
              <a:buSzPts val="1600"/>
              <a:buChar char="●"/>
            </a:pPr>
            <a:r>
              <a:rPr lang="en" sz="1600"/>
              <a:t>any mobile unit with cellular functionality in 2g.</a:t>
            </a:r>
            <a:endParaRPr sz="1600"/>
          </a:p>
          <a:p>
            <a:pPr indent="-330200" lvl="3" marL="914400" rtl="0" algn="l">
              <a:lnSpc>
                <a:spcPct val="115000"/>
              </a:lnSpc>
              <a:spcBef>
                <a:spcPts val="0"/>
              </a:spcBef>
              <a:spcAft>
                <a:spcPts val="0"/>
              </a:spcAft>
              <a:buClr>
                <a:schemeClr val="dk1"/>
              </a:buClr>
              <a:buSzPts val="1600"/>
              <a:buChar char="●"/>
            </a:pPr>
            <a:r>
              <a:rPr lang="en" sz="1600"/>
              <a:t>This is what goes around with you.</a:t>
            </a:r>
            <a:endParaRPr sz="1600"/>
          </a:p>
          <a:p>
            <a:pPr indent="-330200" lvl="2" marL="457200" rtl="0" algn="l">
              <a:lnSpc>
                <a:spcPct val="115000"/>
              </a:lnSpc>
              <a:spcBef>
                <a:spcPts val="0"/>
              </a:spcBef>
              <a:spcAft>
                <a:spcPts val="0"/>
              </a:spcAft>
              <a:buSzPts val="1600"/>
              <a:buChar char="■"/>
            </a:pPr>
            <a:r>
              <a:rPr b="1" lang="en" sz="1600">
                <a:solidFill>
                  <a:schemeClr val="dk1"/>
                </a:solidFill>
              </a:rPr>
              <a:t>RAN - Radio Access Network </a:t>
            </a:r>
            <a:endParaRPr b="1" sz="1600">
              <a:solidFill>
                <a:schemeClr val="dk1"/>
              </a:solidFill>
            </a:endParaRPr>
          </a:p>
          <a:p>
            <a:pPr indent="-330200" lvl="1" marL="914400" rtl="0" algn="l">
              <a:lnSpc>
                <a:spcPct val="115000"/>
              </a:lnSpc>
              <a:spcBef>
                <a:spcPts val="0"/>
              </a:spcBef>
              <a:spcAft>
                <a:spcPts val="0"/>
              </a:spcAft>
              <a:buSzPts val="1600"/>
              <a:buChar char="○"/>
            </a:pPr>
            <a:r>
              <a:rPr lang="en" sz="1600">
                <a:solidFill>
                  <a:schemeClr val="dk1"/>
                </a:solidFill>
              </a:rPr>
              <a:t>this is the part a lot of people think as the cellular network.</a:t>
            </a:r>
            <a:endParaRPr sz="1600">
              <a:solidFill>
                <a:schemeClr val="dk1"/>
              </a:solidFill>
            </a:endParaRPr>
          </a:p>
          <a:p>
            <a:pPr indent="-330200" lvl="1" marL="914400" rtl="0" algn="l">
              <a:lnSpc>
                <a:spcPct val="115000"/>
              </a:lnSpc>
              <a:spcBef>
                <a:spcPts val="0"/>
              </a:spcBef>
              <a:spcAft>
                <a:spcPts val="0"/>
              </a:spcAft>
              <a:buSzPts val="1600"/>
              <a:buChar char="○"/>
            </a:pPr>
            <a:r>
              <a:rPr lang="en" sz="1600">
                <a:solidFill>
                  <a:schemeClr val="dk1"/>
                </a:solidFill>
              </a:rPr>
              <a:t>antennas and radios and BBUs (baseband units). </a:t>
            </a:r>
            <a:endParaRPr sz="1600">
              <a:solidFill>
                <a:schemeClr val="dk1"/>
              </a:solidFill>
            </a:endParaRPr>
          </a:p>
          <a:p>
            <a:pPr indent="-330200" lvl="1" marL="914400" rtl="0" algn="l">
              <a:lnSpc>
                <a:spcPct val="115000"/>
              </a:lnSpc>
              <a:spcBef>
                <a:spcPts val="0"/>
              </a:spcBef>
              <a:spcAft>
                <a:spcPts val="0"/>
              </a:spcAft>
              <a:buSzPts val="1600"/>
              <a:buChar char="○"/>
            </a:pPr>
            <a:r>
              <a:rPr lang="en" sz="1600">
                <a:solidFill>
                  <a:schemeClr val="dk1"/>
                </a:solidFill>
              </a:rPr>
              <a:t>In GSM it is the same as the BSS which is the </a:t>
            </a:r>
            <a:r>
              <a:rPr b="1" lang="en" sz="1600">
                <a:solidFill>
                  <a:schemeClr val="dk1"/>
                </a:solidFill>
              </a:rPr>
              <a:t>Base Station Subsystem</a:t>
            </a:r>
            <a:endParaRPr b="1" sz="1600">
              <a:solidFill>
                <a:schemeClr val="dk1"/>
              </a:solidFill>
            </a:endParaRPr>
          </a:p>
          <a:p>
            <a:pPr indent="-330200" lvl="3" marL="914400" rtl="0" algn="l">
              <a:lnSpc>
                <a:spcPct val="115000"/>
              </a:lnSpc>
              <a:spcBef>
                <a:spcPts val="0"/>
              </a:spcBef>
              <a:spcAft>
                <a:spcPts val="0"/>
              </a:spcAft>
              <a:buClr>
                <a:schemeClr val="dk1"/>
              </a:buClr>
              <a:buSzPts val="1600"/>
              <a:buChar char="●"/>
            </a:pPr>
            <a:r>
              <a:rPr b="1" lang="en" sz="1600">
                <a:solidFill>
                  <a:schemeClr val="dk1"/>
                </a:solidFill>
              </a:rPr>
              <a:t>The BSS </a:t>
            </a:r>
            <a:r>
              <a:rPr lang="en" sz="1600">
                <a:solidFill>
                  <a:schemeClr val="dk1"/>
                </a:solidFill>
              </a:rPr>
              <a:t>contains</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b="1" lang="en" sz="1600">
                <a:solidFill>
                  <a:schemeClr val="dk1"/>
                </a:solidFill>
              </a:rPr>
              <a:t>Base Transceiver stations</a:t>
            </a:r>
            <a:r>
              <a:rPr lang="en" sz="1600">
                <a:solidFill>
                  <a:schemeClr val="dk1"/>
                </a:solidFill>
              </a:rPr>
              <a:t> and the </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b="1" lang="en" sz="1600">
                <a:solidFill>
                  <a:schemeClr val="dk1"/>
                </a:solidFill>
              </a:rPr>
              <a:t>Base Station Controller</a:t>
            </a:r>
            <a:r>
              <a:rPr lang="en" sz="1600">
                <a:solidFill>
                  <a:schemeClr val="dk1"/>
                </a:solidFill>
              </a:rPr>
              <a:t>. </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BSC essentially controls several </a:t>
            </a:r>
            <a:r>
              <a:rPr b="1" lang="en" sz="1600">
                <a:solidFill>
                  <a:schemeClr val="dk1"/>
                </a:solidFill>
              </a:rPr>
              <a:t>BTS </a:t>
            </a:r>
            <a:endParaRPr b="1" sz="1600">
              <a:solidFill>
                <a:schemeClr val="dk1"/>
              </a:solidFill>
            </a:endParaRPr>
          </a:p>
          <a:p>
            <a:pPr indent="-330200" lvl="3" marL="1828800" rtl="0" algn="l">
              <a:lnSpc>
                <a:spcPct val="115000"/>
              </a:lnSpc>
              <a:spcBef>
                <a:spcPts val="0"/>
              </a:spcBef>
              <a:spcAft>
                <a:spcPts val="0"/>
              </a:spcAft>
              <a:buClr>
                <a:schemeClr val="dk1"/>
              </a:buClr>
              <a:buSzPts val="1600"/>
              <a:buChar char="●"/>
            </a:pPr>
            <a:r>
              <a:rPr lang="en" sz="1600">
                <a:solidFill>
                  <a:schemeClr val="dk1"/>
                </a:solidFill>
              </a:rPr>
              <a:t>and communicates through to the Core Network functionality. </a:t>
            </a:r>
            <a:endParaRPr sz="1600">
              <a:solidFill>
                <a:schemeClr val="dk1"/>
              </a:solidFill>
            </a:endParaRPr>
          </a:p>
          <a:p>
            <a:pPr indent="0" lvl="0" marL="457200" rtl="0" algn="l">
              <a:lnSpc>
                <a:spcPct val="115000"/>
              </a:lnSpc>
              <a:spcBef>
                <a:spcPts val="0"/>
              </a:spcBef>
              <a:spcAft>
                <a:spcPts val="0"/>
              </a:spcAft>
              <a:buNone/>
            </a:pPr>
            <a:r>
              <a:t/>
            </a:r>
            <a:endParaRPr sz="14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d6b49247ee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d6b49247ee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Reiterate the front end of GSM</a:t>
            </a:r>
            <a:endParaRPr sz="1600">
              <a:solidFill>
                <a:schemeClr val="dk1"/>
              </a:solidFill>
            </a:endParaRPr>
          </a:p>
          <a:p>
            <a:pPr indent="0" lvl="0" marL="0" rtl="0" algn="l">
              <a:spcBef>
                <a:spcPts val="0"/>
              </a:spcBef>
              <a:spcAft>
                <a:spcPts val="0"/>
              </a:spcAft>
              <a:buNone/>
            </a:pPr>
            <a:r>
              <a:rPr lang="en" sz="1600">
                <a:solidFill>
                  <a:schemeClr val="dk1"/>
                </a:solidFill>
              </a:rPr>
              <a:t>The BSC then has to communicate with the remainder of the network. </a:t>
            </a:r>
            <a:endParaRPr sz="1600">
              <a:solidFill>
                <a:schemeClr val="dk1"/>
              </a:solidFill>
            </a:endParaRPr>
          </a:p>
          <a:p>
            <a:pPr indent="0" lvl="0" marL="0" rtl="0" algn="l">
              <a:spcBef>
                <a:spcPts val="0"/>
              </a:spcBef>
              <a:spcAft>
                <a:spcPts val="0"/>
              </a:spcAft>
              <a:buNone/>
            </a:pPr>
            <a:r>
              <a:rPr lang="en" sz="1600">
                <a:solidFill>
                  <a:schemeClr val="dk1"/>
                </a:solidFill>
              </a:rPr>
              <a:t>And what does that look like? Well this is usually called the Core Network.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b="1" lang="en" sz="1600">
                <a:solidFill>
                  <a:schemeClr val="dk1"/>
                </a:solidFill>
              </a:rPr>
              <a:t>MSC - Mobile Switching Center.</a:t>
            </a:r>
            <a:r>
              <a:rPr lang="en" sz="1600">
                <a:solidFill>
                  <a:schemeClr val="dk1"/>
                </a:solidFill>
              </a:rPr>
              <a:t>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handles most of the functionality.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contains a bunch of other acronyms. </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These acronyms are kinda just for acronym’s sake and are really unnecessary names. I’ll detail them regardless.</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HLR </a:t>
            </a:r>
            <a:r>
              <a:rPr lang="en" sz="1600">
                <a:solidFill>
                  <a:schemeClr val="dk1"/>
                </a:solidFill>
              </a:rPr>
              <a:t>- Home Location Register</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Large db for info on “local” users. </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info about activity, status, location, etc for non roaming users. </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VLR </a:t>
            </a:r>
            <a:r>
              <a:rPr lang="en" sz="1600">
                <a:solidFill>
                  <a:schemeClr val="dk1"/>
                </a:solidFill>
              </a:rPr>
              <a:t>- Visitor Location Register</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It’s temporary information db</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visiting users.</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AuC </a:t>
            </a:r>
            <a:r>
              <a:rPr lang="en" sz="1600">
                <a:solidFill>
                  <a:schemeClr val="dk1"/>
                </a:solidFill>
              </a:rPr>
              <a:t>- Authentication Center</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Secret keys for SIM (PUK and PIN) are stored here for authentication</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EIR </a:t>
            </a:r>
            <a:r>
              <a:rPr lang="en" sz="1600">
                <a:solidFill>
                  <a:schemeClr val="dk1"/>
                </a:solidFill>
              </a:rPr>
              <a:t>- Equipment Identity Register</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DB of valid equipment on the network.</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only valid equipment is allowed to access this network.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When a device goes from one MSC’s territory to another the VLR will reach out to the HLR and store info about that Mobile Station. There’s a lot of communication necessary between visitor register and home register since this is a mobile technology.</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b="1" lang="en" sz="1600">
                <a:solidFill>
                  <a:schemeClr val="dk1"/>
                </a:solidFill>
              </a:rPr>
              <a:t>GMSC - Global/Gateway Mobile Switching Center </a:t>
            </a:r>
            <a:r>
              <a:rPr lang="en" sz="1600">
                <a:solidFill>
                  <a:schemeClr val="dk1"/>
                </a:solidFill>
              </a:rPr>
              <a:t>and interfaces to external networks!</a:t>
            </a:r>
            <a:endParaRPr sz="16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orean Novel Book Club Infographics by Slidesgo" type="title">
  <p:cSld name="TITLE">
    <p:bg>
      <p:bgPr>
        <a:solidFill>
          <a:schemeClr val="dk2"/>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669825" y="1178000"/>
            <a:ext cx="5804400" cy="21804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145888" y="3426200"/>
            <a:ext cx="4852200" cy="409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flipH="1" rot="10800000">
            <a:off x="-537357" y="3751505"/>
            <a:ext cx="10218717" cy="3067549"/>
            <a:chOff x="-683081" y="-1702930"/>
            <a:chExt cx="10824912" cy="3249523"/>
          </a:xfrm>
        </p:grpSpPr>
        <p:sp>
          <p:nvSpPr>
            <p:cNvPr id="12" name="Google Shape;12;p2"/>
            <p:cNvSpPr/>
            <p:nvPr/>
          </p:nvSpPr>
          <p:spPr>
            <a:xfrm rot="-2700000">
              <a:off x="835500" y="-514739"/>
              <a:ext cx="1707663" cy="1707663"/>
            </a:xfrm>
            <a:prstGeom prst="roundRect">
              <a:avLst>
                <a:gd fmla="val 26193" name="adj"/>
              </a:avLst>
            </a:prstGeom>
            <a:solidFill>
              <a:srgbClr val="BCB6D1"/>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2700000">
              <a:off x="3250500" y="-514739"/>
              <a:ext cx="1707663" cy="1707663"/>
            </a:xfrm>
            <a:prstGeom prst="roundRect">
              <a:avLst>
                <a:gd fmla="val 26193" name="adj"/>
              </a:avLst>
            </a:prstGeom>
            <a:solidFill>
              <a:srgbClr val="BCB6D1"/>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2700000">
              <a:off x="5665500" y="-514739"/>
              <a:ext cx="1707663" cy="1707663"/>
            </a:xfrm>
            <a:prstGeom prst="roundRect">
              <a:avLst>
                <a:gd fmla="val 26193" name="adj"/>
              </a:avLst>
            </a:prstGeom>
            <a:solidFill>
              <a:srgbClr val="BCB6D1"/>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2700000">
              <a:off x="8080500" y="-514739"/>
              <a:ext cx="1707663" cy="1707663"/>
            </a:xfrm>
            <a:prstGeom prst="roundRect">
              <a:avLst>
                <a:gd fmla="val 26193" name="adj"/>
              </a:avLst>
            </a:prstGeom>
            <a:solidFill>
              <a:srgbClr val="BCB6D1"/>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2700000">
              <a:off x="-329412" y="-772869"/>
              <a:ext cx="1707663" cy="1707663"/>
            </a:xfrm>
            <a:prstGeom prst="roundRect">
              <a:avLst>
                <a:gd fmla="val 26193" name="adj"/>
              </a:avLst>
            </a:prstGeom>
            <a:solidFill>
              <a:srgbClr val="CAE1E2"/>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2700000">
              <a:off x="2085588" y="-772869"/>
              <a:ext cx="1707663" cy="1707663"/>
            </a:xfrm>
            <a:prstGeom prst="roundRect">
              <a:avLst>
                <a:gd fmla="val 26193" name="adj"/>
              </a:avLst>
            </a:prstGeom>
            <a:solidFill>
              <a:srgbClr val="CAE1E2"/>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2700000">
              <a:off x="4500588" y="-772869"/>
              <a:ext cx="1707663" cy="1707663"/>
            </a:xfrm>
            <a:prstGeom prst="roundRect">
              <a:avLst>
                <a:gd fmla="val 26193" name="adj"/>
              </a:avLst>
            </a:prstGeom>
            <a:solidFill>
              <a:srgbClr val="CAE1E2"/>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2700000">
              <a:off x="6915588" y="-772869"/>
              <a:ext cx="1707663" cy="1707663"/>
            </a:xfrm>
            <a:prstGeom prst="roundRect">
              <a:avLst>
                <a:gd fmla="val 26193" name="adj"/>
              </a:avLst>
            </a:prstGeom>
            <a:solidFill>
              <a:srgbClr val="CAE1E2"/>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2700000">
              <a:off x="835500" y="-1010412"/>
              <a:ext cx="1707663" cy="1707663"/>
            </a:xfrm>
            <a:prstGeom prst="roundRect">
              <a:avLst>
                <a:gd fmla="val 26193" name="adj"/>
              </a:avLst>
            </a:prstGeom>
            <a:solidFill>
              <a:srgbClr val="F6E0B7"/>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2700000">
              <a:off x="3250500" y="-1010412"/>
              <a:ext cx="1707663" cy="1707663"/>
            </a:xfrm>
            <a:prstGeom prst="roundRect">
              <a:avLst>
                <a:gd fmla="val 26193" name="adj"/>
              </a:avLst>
            </a:prstGeom>
            <a:solidFill>
              <a:srgbClr val="F6E0B7"/>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2700000">
              <a:off x="5665500" y="-1010412"/>
              <a:ext cx="1707663" cy="1707663"/>
            </a:xfrm>
            <a:prstGeom prst="roundRect">
              <a:avLst>
                <a:gd fmla="val 26193" name="adj"/>
              </a:avLst>
            </a:prstGeom>
            <a:solidFill>
              <a:srgbClr val="F6E0B7"/>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2700000">
              <a:off x="8080500" y="-1010412"/>
              <a:ext cx="1707663" cy="1707663"/>
            </a:xfrm>
            <a:prstGeom prst="roundRect">
              <a:avLst>
                <a:gd fmla="val 26193" name="adj"/>
              </a:avLst>
            </a:prstGeom>
            <a:solidFill>
              <a:srgbClr val="F6E0B7"/>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2700000">
              <a:off x="-329412" y="-1349262"/>
              <a:ext cx="1707663" cy="1707663"/>
            </a:xfrm>
            <a:prstGeom prst="roundRect">
              <a:avLst>
                <a:gd fmla="val 26193" name="adj"/>
              </a:avLst>
            </a:prstGeom>
            <a:solidFill>
              <a:srgbClr val="F1B3BF"/>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2700000">
              <a:off x="2085588" y="-1349262"/>
              <a:ext cx="1707663" cy="1707663"/>
            </a:xfrm>
            <a:prstGeom prst="roundRect">
              <a:avLst>
                <a:gd fmla="val 26193" name="adj"/>
              </a:avLst>
            </a:prstGeom>
            <a:solidFill>
              <a:srgbClr val="F1B3BF"/>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2700000">
              <a:off x="4500588" y="-1349262"/>
              <a:ext cx="1707663" cy="1707663"/>
            </a:xfrm>
            <a:prstGeom prst="roundRect">
              <a:avLst>
                <a:gd fmla="val 26193" name="adj"/>
              </a:avLst>
            </a:prstGeom>
            <a:solidFill>
              <a:srgbClr val="F1B3BF"/>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2700000">
              <a:off x="6915588" y="-1349262"/>
              <a:ext cx="1707663" cy="1707663"/>
            </a:xfrm>
            <a:prstGeom prst="roundRect">
              <a:avLst>
                <a:gd fmla="val 26193" name="adj"/>
              </a:avLst>
            </a:prstGeom>
            <a:solidFill>
              <a:srgbClr val="F1B3BF"/>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flipH="1">
            <a:off x="-537357" y="-1805304"/>
            <a:ext cx="10218717" cy="3067549"/>
            <a:chOff x="-683081" y="-1702930"/>
            <a:chExt cx="10824912" cy="3249523"/>
          </a:xfrm>
        </p:grpSpPr>
        <p:sp>
          <p:nvSpPr>
            <p:cNvPr id="29" name="Google Shape;29;p2"/>
            <p:cNvSpPr/>
            <p:nvPr/>
          </p:nvSpPr>
          <p:spPr>
            <a:xfrm rot="-2700000">
              <a:off x="835500" y="-514739"/>
              <a:ext cx="1707663" cy="1707663"/>
            </a:xfrm>
            <a:prstGeom prst="roundRect">
              <a:avLst>
                <a:gd fmla="val 26193" name="adj"/>
              </a:avLst>
            </a:prstGeom>
            <a:solidFill>
              <a:srgbClr val="BCB6D1"/>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2700000">
              <a:off x="3250500" y="-514739"/>
              <a:ext cx="1707663" cy="1707663"/>
            </a:xfrm>
            <a:prstGeom prst="roundRect">
              <a:avLst>
                <a:gd fmla="val 26193" name="adj"/>
              </a:avLst>
            </a:prstGeom>
            <a:solidFill>
              <a:srgbClr val="BCB6D1"/>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2700000">
              <a:off x="5665500" y="-514739"/>
              <a:ext cx="1707663" cy="1707663"/>
            </a:xfrm>
            <a:prstGeom prst="roundRect">
              <a:avLst>
                <a:gd fmla="val 26193" name="adj"/>
              </a:avLst>
            </a:prstGeom>
            <a:solidFill>
              <a:srgbClr val="BCB6D1"/>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2700000">
              <a:off x="8080500" y="-514739"/>
              <a:ext cx="1707663" cy="1707663"/>
            </a:xfrm>
            <a:prstGeom prst="roundRect">
              <a:avLst>
                <a:gd fmla="val 26193" name="adj"/>
              </a:avLst>
            </a:prstGeom>
            <a:solidFill>
              <a:srgbClr val="BCB6D1"/>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rot="-2700000">
              <a:off x="-329412" y="-772869"/>
              <a:ext cx="1707663" cy="1707663"/>
            </a:xfrm>
            <a:prstGeom prst="roundRect">
              <a:avLst>
                <a:gd fmla="val 26193" name="adj"/>
              </a:avLst>
            </a:prstGeom>
            <a:solidFill>
              <a:srgbClr val="CAE1E2"/>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2700000">
              <a:off x="2085588" y="-772869"/>
              <a:ext cx="1707663" cy="1707663"/>
            </a:xfrm>
            <a:prstGeom prst="roundRect">
              <a:avLst>
                <a:gd fmla="val 26193" name="adj"/>
              </a:avLst>
            </a:prstGeom>
            <a:solidFill>
              <a:srgbClr val="CAE1E2"/>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2700000">
              <a:off x="4500588" y="-772869"/>
              <a:ext cx="1707663" cy="1707663"/>
            </a:xfrm>
            <a:prstGeom prst="roundRect">
              <a:avLst>
                <a:gd fmla="val 26193" name="adj"/>
              </a:avLst>
            </a:prstGeom>
            <a:solidFill>
              <a:srgbClr val="CAE1E2"/>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2700000">
              <a:off x="6915588" y="-772869"/>
              <a:ext cx="1707663" cy="1707663"/>
            </a:xfrm>
            <a:prstGeom prst="roundRect">
              <a:avLst>
                <a:gd fmla="val 26193" name="adj"/>
              </a:avLst>
            </a:prstGeom>
            <a:solidFill>
              <a:srgbClr val="CAE1E2"/>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2700000">
              <a:off x="835500" y="-1010412"/>
              <a:ext cx="1707663" cy="1707663"/>
            </a:xfrm>
            <a:prstGeom prst="roundRect">
              <a:avLst>
                <a:gd fmla="val 26193" name="adj"/>
              </a:avLst>
            </a:prstGeom>
            <a:solidFill>
              <a:srgbClr val="F6E0B7"/>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2700000">
              <a:off x="3250500" y="-1010412"/>
              <a:ext cx="1707663" cy="1707663"/>
            </a:xfrm>
            <a:prstGeom prst="roundRect">
              <a:avLst>
                <a:gd fmla="val 26193" name="adj"/>
              </a:avLst>
            </a:prstGeom>
            <a:solidFill>
              <a:srgbClr val="F6E0B7"/>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2700000">
              <a:off x="5665500" y="-1010412"/>
              <a:ext cx="1707663" cy="1707663"/>
            </a:xfrm>
            <a:prstGeom prst="roundRect">
              <a:avLst>
                <a:gd fmla="val 26193" name="adj"/>
              </a:avLst>
            </a:prstGeom>
            <a:solidFill>
              <a:srgbClr val="F6E0B7"/>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2700000">
              <a:off x="8080500" y="-1010412"/>
              <a:ext cx="1707663" cy="1707663"/>
            </a:xfrm>
            <a:prstGeom prst="roundRect">
              <a:avLst>
                <a:gd fmla="val 26193" name="adj"/>
              </a:avLst>
            </a:prstGeom>
            <a:solidFill>
              <a:srgbClr val="F6E0B7"/>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700000">
              <a:off x="-329412" y="-1349262"/>
              <a:ext cx="1707663" cy="1707663"/>
            </a:xfrm>
            <a:prstGeom prst="roundRect">
              <a:avLst>
                <a:gd fmla="val 26193" name="adj"/>
              </a:avLst>
            </a:prstGeom>
            <a:solidFill>
              <a:srgbClr val="F1B3BF"/>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2700000">
              <a:off x="2085588" y="-1349262"/>
              <a:ext cx="1707663" cy="1707663"/>
            </a:xfrm>
            <a:prstGeom prst="roundRect">
              <a:avLst>
                <a:gd fmla="val 26193" name="adj"/>
              </a:avLst>
            </a:prstGeom>
            <a:solidFill>
              <a:srgbClr val="F1B3BF"/>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700000">
              <a:off x="4500588" y="-1349262"/>
              <a:ext cx="1707663" cy="1707663"/>
            </a:xfrm>
            <a:prstGeom prst="roundRect">
              <a:avLst>
                <a:gd fmla="val 26193" name="adj"/>
              </a:avLst>
            </a:prstGeom>
            <a:solidFill>
              <a:srgbClr val="F1B3BF"/>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rot="-2700000">
              <a:off x="6915588" y="-1349262"/>
              <a:ext cx="1707663" cy="1707663"/>
            </a:xfrm>
            <a:prstGeom prst="roundRect">
              <a:avLst>
                <a:gd fmla="val 26193" name="adj"/>
              </a:avLst>
            </a:prstGeom>
            <a:solidFill>
              <a:srgbClr val="F1B3BF"/>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bg>
      <p:bgPr>
        <a:solidFill>
          <a:schemeClr val="accent4"/>
        </a:solidFill>
      </p:bgPr>
    </p:bg>
    <p:spTree>
      <p:nvGrpSpPr>
        <p:cNvPr id="96" name="Shape 96"/>
        <p:cNvGrpSpPr/>
        <p:nvPr/>
      </p:nvGrpSpPr>
      <p:grpSpPr>
        <a:xfrm>
          <a:off x="0" y="0"/>
          <a:ext cx="0" cy="0"/>
          <a:chOff x="0" y="0"/>
          <a:chExt cx="0" cy="0"/>
        </a:xfrm>
      </p:grpSpPr>
      <p:sp>
        <p:nvSpPr>
          <p:cNvPr id="97" name="Google Shape;97;p11"/>
          <p:cNvSpPr txBox="1"/>
          <p:nvPr>
            <p:ph idx="1" type="subTitle"/>
          </p:nvPr>
        </p:nvSpPr>
        <p:spPr>
          <a:xfrm>
            <a:off x="1181425" y="2303125"/>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2400"/>
              <a:buFont typeface="Bebas Neue"/>
              <a:buNone/>
              <a:defRPr sz="2400">
                <a:solidFill>
                  <a:schemeClr val="accent3"/>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 name="Google Shape;98;p11"/>
          <p:cNvSpPr txBox="1"/>
          <p:nvPr>
            <p:ph idx="2" type="subTitle"/>
          </p:nvPr>
        </p:nvSpPr>
        <p:spPr>
          <a:xfrm>
            <a:off x="4836300" y="2303125"/>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9" name="Google Shape;99;p11"/>
          <p:cNvSpPr txBox="1"/>
          <p:nvPr>
            <p:ph idx="3" type="subTitle"/>
          </p:nvPr>
        </p:nvSpPr>
        <p:spPr>
          <a:xfrm>
            <a:off x="1181425" y="2917150"/>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E5EA3"/>
              </a:buClr>
              <a:buSzPts val="1400"/>
              <a:buNone/>
              <a:defRPr>
                <a:solidFill>
                  <a:srgbClr val="4E5EA3"/>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 name="Google Shape;100;p11"/>
          <p:cNvSpPr txBox="1"/>
          <p:nvPr>
            <p:ph idx="4" type="subTitle"/>
          </p:nvPr>
        </p:nvSpPr>
        <p:spPr>
          <a:xfrm>
            <a:off x="4836300" y="2917150"/>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11"/>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102" name="Google Shape;102;p1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EFEFE"/>
              </a:buClr>
              <a:buSzPts val="2800"/>
              <a:buNone/>
              <a:defRPr>
                <a:solidFill>
                  <a:srgbClr val="FEFEF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3" name="Google Shape;103;p11"/>
          <p:cNvSpPr txBox="1"/>
          <p:nvPr>
            <p:ph idx="5"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12"/>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1"/>
        </a:solidFill>
      </p:bgPr>
    </p:bg>
    <p:spTree>
      <p:nvGrpSpPr>
        <p:cNvPr id="106" name="Shape 106"/>
        <p:cNvGrpSpPr/>
        <p:nvPr/>
      </p:nvGrpSpPr>
      <p:grpSpPr>
        <a:xfrm>
          <a:off x="0" y="0"/>
          <a:ext cx="0" cy="0"/>
          <a:chOff x="0" y="0"/>
          <a:chExt cx="0" cy="0"/>
        </a:xfrm>
      </p:grpSpPr>
      <p:sp>
        <p:nvSpPr>
          <p:cNvPr id="107" name="Google Shape;107;p13"/>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108" name="Google Shape;108;p1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9" name="Google Shape;109;p13"/>
          <p:cNvSpPr txBox="1"/>
          <p:nvPr>
            <p:ph idx="1" type="body"/>
          </p:nvPr>
        </p:nvSpPr>
        <p:spPr>
          <a:xfrm>
            <a:off x="720000" y="1152475"/>
            <a:ext cx="3322200" cy="3416400"/>
          </a:xfrm>
          <a:prstGeom prst="rect">
            <a:avLst/>
          </a:prstGeom>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chemeClr val="lt1"/>
              </a:buClr>
              <a:buSzPts val="1600"/>
              <a:buChar char="●"/>
              <a:defRPr sz="1600">
                <a:solidFill>
                  <a:schemeClr val="lt1"/>
                </a:solidFill>
              </a:defRPr>
            </a:lvl1pPr>
            <a:lvl2pPr indent="-317500" lvl="1" marL="914400" rtl="0">
              <a:lnSpc>
                <a:spcPct val="115000"/>
              </a:lnSpc>
              <a:spcBef>
                <a:spcPts val="0"/>
              </a:spcBef>
              <a:spcAft>
                <a:spcPts val="0"/>
              </a:spcAft>
              <a:buClr>
                <a:srgbClr val="434343"/>
              </a:buClr>
              <a:buSzPts val="1400"/>
              <a:buFont typeface="Barlow Medium"/>
              <a:buChar char="○"/>
              <a:defRPr>
                <a:solidFill>
                  <a:srgbClr val="434343"/>
                </a:solidFill>
                <a:latin typeface="Barlow Medium"/>
                <a:ea typeface="Barlow Medium"/>
                <a:cs typeface="Barlow Medium"/>
                <a:sym typeface="Barlow Medium"/>
              </a:defRPr>
            </a:lvl2pPr>
            <a:lvl3pPr indent="-317500" lvl="2" marL="1371600" rtl="0">
              <a:lnSpc>
                <a:spcPct val="115000"/>
              </a:lnSpc>
              <a:spcBef>
                <a:spcPts val="0"/>
              </a:spcBef>
              <a:spcAft>
                <a:spcPts val="0"/>
              </a:spcAft>
              <a:buClr>
                <a:schemeClr val="accent4"/>
              </a:buClr>
              <a:buSzPts val="1400"/>
              <a:buChar char="■"/>
              <a:defRPr>
                <a:solidFill>
                  <a:schemeClr val="accent4"/>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bg>
      <p:bgPr>
        <a:solidFill>
          <a:schemeClr val="accent1"/>
        </a:solidFill>
      </p:bgPr>
    </p:bg>
    <p:spTree>
      <p:nvGrpSpPr>
        <p:cNvPr id="110" name="Shape 110"/>
        <p:cNvGrpSpPr/>
        <p:nvPr/>
      </p:nvGrpSpPr>
      <p:grpSpPr>
        <a:xfrm>
          <a:off x="0" y="0"/>
          <a:ext cx="0" cy="0"/>
          <a:chOff x="0" y="0"/>
          <a:chExt cx="0" cy="0"/>
        </a:xfrm>
      </p:grpSpPr>
      <p:sp>
        <p:nvSpPr>
          <p:cNvPr id="111" name="Google Shape;111;p14"/>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112" name="Google Shape;112;p1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3" name="Google Shape;113;p14"/>
          <p:cNvSpPr txBox="1"/>
          <p:nvPr>
            <p:ph idx="1" type="body"/>
          </p:nvPr>
        </p:nvSpPr>
        <p:spPr>
          <a:xfrm>
            <a:off x="720000" y="1152475"/>
            <a:ext cx="3322200" cy="3416400"/>
          </a:xfrm>
          <a:prstGeom prst="rect">
            <a:avLst/>
          </a:prstGeom>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rgbClr val="4E5EA3"/>
              </a:buClr>
              <a:buSzPts val="1600"/>
              <a:buChar char="●"/>
              <a:defRPr sz="1600">
                <a:solidFill>
                  <a:srgbClr val="4E5EA3"/>
                </a:solidFill>
              </a:defRPr>
            </a:lvl1pPr>
            <a:lvl2pPr indent="-317500" lvl="1" marL="914400" rtl="0">
              <a:lnSpc>
                <a:spcPct val="115000"/>
              </a:lnSpc>
              <a:spcBef>
                <a:spcPts val="0"/>
              </a:spcBef>
              <a:spcAft>
                <a:spcPts val="0"/>
              </a:spcAft>
              <a:buClr>
                <a:srgbClr val="93C47D"/>
              </a:buClr>
              <a:buSzPts val="1400"/>
              <a:buFont typeface="Barlow Medium"/>
              <a:buChar char="○"/>
              <a:defRPr>
                <a:solidFill>
                  <a:srgbClr val="93C47D"/>
                </a:solidFill>
                <a:latin typeface="Barlow Medium"/>
                <a:ea typeface="Barlow Medium"/>
                <a:cs typeface="Barlow Medium"/>
                <a:sym typeface="Barlow Medium"/>
              </a:defRPr>
            </a:lvl2pPr>
            <a:lvl3pPr indent="-317500" lvl="2" marL="1371600" rtl="0">
              <a:lnSpc>
                <a:spcPct val="115000"/>
              </a:lnSpc>
              <a:spcBef>
                <a:spcPts val="0"/>
              </a:spcBef>
              <a:spcAft>
                <a:spcPts val="0"/>
              </a:spcAft>
              <a:buClr>
                <a:srgbClr val="3D85C6"/>
              </a:buClr>
              <a:buSzPts val="1400"/>
              <a:buChar char="■"/>
              <a:defRPr>
                <a:solidFill>
                  <a:srgbClr val="3D85C6"/>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4" name="Shape 114"/>
        <p:cNvGrpSpPr/>
        <p:nvPr/>
      </p:nvGrpSpPr>
      <p:grpSpPr>
        <a:xfrm>
          <a:off x="0" y="0"/>
          <a:ext cx="0" cy="0"/>
          <a:chOff x="0" y="0"/>
          <a:chExt cx="0" cy="0"/>
        </a:xfrm>
      </p:grpSpPr>
      <p:sp>
        <p:nvSpPr>
          <p:cNvPr id="115" name="Google Shape;115;p15"/>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16" name="Google Shape;116;p15"/>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7" name="Shape 117"/>
        <p:cNvGrpSpPr/>
        <p:nvPr/>
      </p:nvGrpSpPr>
      <p:grpSpPr>
        <a:xfrm>
          <a:off x="0" y="0"/>
          <a:ext cx="0" cy="0"/>
          <a:chOff x="0" y="0"/>
          <a:chExt cx="0" cy="0"/>
        </a:xfrm>
      </p:grpSpPr>
      <p:sp>
        <p:nvSpPr>
          <p:cNvPr id="118" name="Google Shape;118;p16"/>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119" name="Google Shape;119;p16"/>
          <p:cNvSpPr txBox="1"/>
          <p:nvPr>
            <p:ph type="title"/>
          </p:nvPr>
        </p:nvSpPr>
        <p:spPr>
          <a:xfrm>
            <a:off x="720000" y="367423"/>
            <a:ext cx="7704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0" name="Google Shape;120;p16"/>
          <p:cNvSpPr txBox="1"/>
          <p:nvPr>
            <p:ph idx="1" type="subTitle"/>
          </p:nvPr>
        </p:nvSpPr>
        <p:spPr>
          <a:xfrm>
            <a:off x="2241550" y="1348750"/>
            <a:ext cx="46611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1" name="Shape 121"/>
        <p:cNvGrpSpPr/>
        <p:nvPr/>
      </p:nvGrpSpPr>
      <p:grpSpPr>
        <a:xfrm>
          <a:off x="0" y="0"/>
          <a:ext cx="0" cy="0"/>
          <a:chOff x="0" y="0"/>
          <a:chExt cx="0" cy="0"/>
        </a:xfrm>
      </p:grpSpPr>
      <p:sp>
        <p:nvSpPr>
          <p:cNvPr id="122" name="Google Shape;122;p17"/>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17"/>
          <p:cNvSpPr txBox="1"/>
          <p:nvPr>
            <p:ph type="title"/>
          </p:nvPr>
        </p:nvSpPr>
        <p:spPr>
          <a:xfrm>
            <a:off x="720000" y="2285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4" name="Shape 124"/>
        <p:cNvGrpSpPr/>
        <p:nvPr/>
      </p:nvGrpSpPr>
      <p:grpSpPr>
        <a:xfrm>
          <a:off x="0" y="0"/>
          <a:ext cx="0" cy="0"/>
          <a:chOff x="0" y="0"/>
          <a:chExt cx="0" cy="0"/>
        </a:xfrm>
      </p:grpSpPr>
      <p:sp>
        <p:nvSpPr>
          <p:cNvPr id="125" name="Google Shape;125;p18"/>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6" name="Google Shape;126;p18"/>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7" name="Google Shape;127;p18"/>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9"/>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30" name="Shape 130"/>
        <p:cNvGrpSpPr/>
        <p:nvPr/>
      </p:nvGrpSpPr>
      <p:grpSpPr>
        <a:xfrm>
          <a:off x="0" y="0"/>
          <a:ext cx="0" cy="0"/>
          <a:chOff x="0" y="0"/>
          <a:chExt cx="0" cy="0"/>
        </a:xfrm>
      </p:grpSpPr>
      <p:sp>
        <p:nvSpPr>
          <p:cNvPr id="131" name="Google Shape;131;p20"/>
          <p:cNvSpPr txBox="1"/>
          <p:nvPr>
            <p:ph hasCustomPrompt="1" type="title"/>
          </p:nvPr>
        </p:nvSpPr>
        <p:spPr>
          <a:xfrm>
            <a:off x="720000" y="11496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20"/>
          <p:cNvSpPr txBox="1"/>
          <p:nvPr>
            <p:ph idx="1" type="subTitle"/>
          </p:nvPr>
        </p:nvSpPr>
        <p:spPr>
          <a:xfrm>
            <a:off x="720000" y="2382311"/>
            <a:ext cx="23364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3" name="Google Shape;133;p20"/>
          <p:cNvSpPr txBox="1"/>
          <p:nvPr>
            <p:ph hasCustomPrompt="1" idx="2" type="title"/>
          </p:nvPr>
        </p:nvSpPr>
        <p:spPr>
          <a:xfrm>
            <a:off x="3403800" y="11496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4" name="Google Shape;134;p20"/>
          <p:cNvSpPr txBox="1"/>
          <p:nvPr>
            <p:ph idx="3" type="subTitle"/>
          </p:nvPr>
        </p:nvSpPr>
        <p:spPr>
          <a:xfrm>
            <a:off x="3403800" y="2382311"/>
            <a:ext cx="23364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5" name="Google Shape;135;p20"/>
          <p:cNvSpPr txBox="1"/>
          <p:nvPr>
            <p:ph hasCustomPrompt="1" idx="4" type="title"/>
          </p:nvPr>
        </p:nvSpPr>
        <p:spPr>
          <a:xfrm>
            <a:off x="6087600" y="11496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6" name="Google Shape;136;p20"/>
          <p:cNvSpPr txBox="1"/>
          <p:nvPr>
            <p:ph idx="5" type="subTitle"/>
          </p:nvPr>
        </p:nvSpPr>
        <p:spPr>
          <a:xfrm>
            <a:off x="6087600" y="2382311"/>
            <a:ext cx="23364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7" name="Google Shape;137;p20"/>
          <p:cNvSpPr txBox="1"/>
          <p:nvPr>
            <p:ph hasCustomPrompt="1" idx="6" type="title"/>
          </p:nvPr>
        </p:nvSpPr>
        <p:spPr>
          <a:xfrm>
            <a:off x="720000" y="29390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20"/>
          <p:cNvSpPr txBox="1"/>
          <p:nvPr>
            <p:ph idx="7" type="subTitle"/>
          </p:nvPr>
        </p:nvSpPr>
        <p:spPr>
          <a:xfrm>
            <a:off x="720000" y="4193028"/>
            <a:ext cx="23364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9" name="Google Shape;139;p20"/>
          <p:cNvSpPr txBox="1"/>
          <p:nvPr>
            <p:ph hasCustomPrompt="1" idx="8" type="title"/>
          </p:nvPr>
        </p:nvSpPr>
        <p:spPr>
          <a:xfrm>
            <a:off x="3403800" y="29390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20"/>
          <p:cNvSpPr txBox="1"/>
          <p:nvPr>
            <p:ph idx="9" type="subTitle"/>
          </p:nvPr>
        </p:nvSpPr>
        <p:spPr>
          <a:xfrm>
            <a:off x="3403800" y="4193028"/>
            <a:ext cx="23364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1" name="Google Shape;141;p20"/>
          <p:cNvSpPr txBox="1"/>
          <p:nvPr>
            <p:ph hasCustomPrompt="1" idx="13" type="title"/>
          </p:nvPr>
        </p:nvSpPr>
        <p:spPr>
          <a:xfrm>
            <a:off x="6087600" y="29390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 name="Google Shape;142;p20"/>
          <p:cNvSpPr txBox="1"/>
          <p:nvPr>
            <p:ph idx="14" type="subTitle"/>
          </p:nvPr>
        </p:nvSpPr>
        <p:spPr>
          <a:xfrm>
            <a:off x="6087600" y="4193028"/>
            <a:ext cx="23364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3" name="Google Shape;143;p20"/>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144" name="Google Shape;144;p20"/>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5" name="Google Shape;145;p20"/>
          <p:cNvSpPr txBox="1"/>
          <p:nvPr>
            <p:ph idx="16" type="subTitle"/>
          </p:nvPr>
        </p:nvSpPr>
        <p:spPr>
          <a:xfrm>
            <a:off x="715100" y="1671350"/>
            <a:ext cx="2336400" cy="713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6" name="Google Shape;146;p20"/>
          <p:cNvSpPr txBox="1"/>
          <p:nvPr>
            <p:ph idx="17" type="subTitle"/>
          </p:nvPr>
        </p:nvSpPr>
        <p:spPr>
          <a:xfrm>
            <a:off x="3403800" y="1671350"/>
            <a:ext cx="2336400" cy="713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7" name="Google Shape;147;p20"/>
          <p:cNvSpPr txBox="1"/>
          <p:nvPr>
            <p:ph idx="18" type="subTitle"/>
          </p:nvPr>
        </p:nvSpPr>
        <p:spPr>
          <a:xfrm>
            <a:off x="6092500" y="1671350"/>
            <a:ext cx="2336400" cy="713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8" name="Google Shape;148;p20"/>
          <p:cNvSpPr txBox="1"/>
          <p:nvPr>
            <p:ph idx="19" type="subTitle"/>
          </p:nvPr>
        </p:nvSpPr>
        <p:spPr>
          <a:xfrm>
            <a:off x="715100" y="3477525"/>
            <a:ext cx="2336400" cy="713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9" name="Google Shape;149;p20"/>
          <p:cNvSpPr txBox="1"/>
          <p:nvPr>
            <p:ph idx="20" type="subTitle"/>
          </p:nvPr>
        </p:nvSpPr>
        <p:spPr>
          <a:xfrm>
            <a:off x="3403800" y="3477525"/>
            <a:ext cx="2336400" cy="713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0" name="Google Shape;150;p20"/>
          <p:cNvSpPr txBox="1"/>
          <p:nvPr>
            <p:ph idx="21" type="subTitle"/>
          </p:nvPr>
        </p:nvSpPr>
        <p:spPr>
          <a:xfrm>
            <a:off x="6092500" y="3477525"/>
            <a:ext cx="2336400" cy="713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sp>
        <p:nvSpPr>
          <p:cNvPr id="46" name="Google Shape;46;p3"/>
          <p:cNvSpPr txBox="1"/>
          <p:nvPr>
            <p:ph type="title"/>
          </p:nvPr>
        </p:nvSpPr>
        <p:spPr>
          <a:xfrm>
            <a:off x="720000" y="2179625"/>
            <a:ext cx="77040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7" name="Google Shape;47;p3"/>
          <p:cNvSpPr txBox="1"/>
          <p:nvPr>
            <p:ph hasCustomPrompt="1" idx="2" type="title"/>
          </p:nvPr>
        </p:nvSpPr>
        <p:spPr>
          <a:xfrm>
            <a:off x="2996550" y="1337825"/>
            <a:ext cx="3150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8" name="Google Shape;48;p3"/>
          <p:cNvSpPr txBox="1"/>
          <p:nvPr>
            <p:ph idx="1" type="subTitle"/>
          </p:nvPr>
        </p:nvSpPr>
        <p:spPr>
          <a:xfrm>
            <a:off x="2391925" y="3132175"/>
            <a:ext cx="43602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 name="Google Shape;49;p3"/>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51" name="Shape 151"/>
        <p:cNvGrpSpPr/>
        <p:nvPr/>
      </p:nvGrpSpPr>
      <p:grpSpPr>
        <a:xfrm>
          <a:off x="0" y="0"/>
          <a:ext cx="0" cy="0"/>
          <a:chOff x="0" y="0"/>
          <a:chExt cx="0" cy="0"/>
        </a:xfrm>
      </p:grpSpPr>
      <p:sp>
        <p:nvSpPr>
          <p:cNvPr id="152" name="Google Shape;152;p21"/>
          <p:cNvSpPr txBox="1"/>
          <p:nvPr>
            <p:ph type="title"/>
          </p:nvPr>
        </p:nvSpPr>
        <p:spPr>
          <a:xfrm>
            <a:off x="2290025" y="3392700"/>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3" name="Google Shape;153;p21"/>
          <p:cNvSpPr txBox="1"/>
          <p:nvPr>
            <p:ph idx="1" type="subTitle"/>
          </p:nvPr>
        </p:nvSpPr>
        <p:spPr>
          <a:xfrm>
            <a:off x="1458125" y="1188100"/>
            <a:ext cx="62277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54" name="Google Shape;154;p21"/>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55" name="Shape 155"/>
        <p:cNvGrpSpPr/>
        <p:nvPr/>
      </p:nvGrpSpPr>
      <p:grpSpPr>
        <a:xfrm>
          <a:off x="0" y="0"/>
          <a:ext cx="0" cy="0"/>
          <a:chOff x="0" y="0"/>
          <a:chExt cx="0" cy="0"/>
        </a:xfrm>
      </p:grpSpPr>
      <p:sp>
        <p:nvSpPr>
          <p:cNvPr id="156" name="Google Shape;156;p22"/>
          <p:cNvSpPr txBox="1"/>
          <p:nvPr>
            <p:ph idx="12" type="sldNum"/>
          </p:nvPr>
        </p:nvSpPr>
        <p:spPr>
          <a:xfrm>
            <a:off x="8404384" y="4673651"/>
            <a:ext cx="548700" cy="393600"/>
          </a:xfrm>
          <a:prstGeom prst="rect">
            <a:avLst/>
          </a:prstGeom>
          <a:noFill/>
          <a:ln>
            <a:noFill/>
          </a:ln>
        </p:spPr>
        <p:txBody>
          <a:bodyPr anchorCtr="0" anchor="ctr"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157" name="Google Shape;157;p22"/>
          <p:cNvSpPr txBox="1"/>
          <p:nvPr>
            <p:ph idx="1" type="subTitle"/>
          </p:nvPr>
        </p:nvSpPr>
        <p:spPr>
          <a:xfrm>
            <a:off x="720000" y="1212525"/>
            <a:ext cx="7621500" cy="33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59" name="Shape 159"/>
        <p:cNvGrpSpPr/>
        <p:nvPr/>
      </p:nvGrpSpPr>
      <p:grpSpPr>
        <a:xfrm>
          <a:off x="0" y="0"/>
          <a:ext cx="0" cy="0"/>
          <a:chOff x="0" y="0"/>
          <a:chExt cx="0" cy="0"/>
        </a:xfrm>
      </p:grpSpPr>
      <p:sp>
        <p:nvSpPr>
          <p:cNvPr id="160" name="Google Shape;160;p23"/>
          <p:cNvSpPr txBox="1"/>
          <p:nvPr>
            <p:ph idx="1" type="subTitle"/>
          </p:nvPr>
        </p:nvSpPr>
        <p:spPr>
          <a:xfrm>
            <a:off x="1181425" y="2303125"/>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1" name="Google Shape;161;p23"/>
          <p:cNvSpPr txBox="1"/>
          <p:nvPr>
            <p:ph idx="2" type="subTitle"/>
          </p:nvPr>
        </p:nvSpPr>
        <p:spPr>
          <a:xfrm>
            <a:off x="4836300" y="2303125"/>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2" name="Google Shape;162;p23"/>
          <p:cNvSpPr txBox="1"/>
          <p:nvPr>
            <p:ph idx="3" type="subTitle"/>
          </p:nvPr>
        </p:nvSpPr>
        <p:spPr>
          <a:xfrm>
            <a:off x="1181425" y="2917150"/>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23"/>
          <p:cNvSpPr txBox="1"/>
          <p:nvPr>
            <p:ph idx="4" type="subTitle"/>
          </p:nvPr>
        </p:nvSpPr>
        <p:spPr>
          <a:xfrm>
            <a:off x="4836300" y="2917150"/>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23"/>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165" name="Google Shape;165;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_1">
    <p:bg>
      <p:bgPr>
        <a:solidFill>
          <a:schemeClr val="accent1"/>
        </a:solidFill>
      </p:bgPr>
    </p:bg>
    <p:spTree>
      <p:nvGrpSpPr>
        <p:cNvPr id="166" name="Shape 166"/>
        <p:cNvGrpSpPr/>
        <p:nvPr/>
      </p:nvGrpSpPr>
      <p:grpSpPr>
        <a:xfrm>
          <a:off x="0" y="0"/>
          <a:ext cx="0" cy="0"/>
          <a:chOff x="0" y="0"/>
          <a:chExt cx="0" cy="0"/>
        </a:xfrm>
      </p:grpSpPr>
      <p:sp>
        <p:nvSpPr>
          <p:cNvPr id="167" name="Google Shape;167;p24"/>
          <p:cNvSpPr txBox="1"/>
          <p:nvPr>
            <p:ph idx="1" type="subTitle"/>
          </p:nvPr>
        </p:nvSpPr>
        <p:spPr>
          <a:xfrm>
            <a:off x="720000" y="1017725"/>
            <a:ext cx="3369000" cy="365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8" name="Google Shape;168;p24"/>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169" name="Google Shape;169;p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70" name="Shape 170"/>
        <p:cNvGrpSpPr/>
        <p:nvPr/>
      </p:nvGrpSpPr>
      <p:grpSpPr>
        <a:xfrm>
          <a:off x="0" y="0"/>
          <a:ext cx="0" cy="0"/>
          <a:chOff x="0" y="0"/>
          <a:chExt cx="0" cy="0"/>
        </a:xfrm>
      </p:grpSpPr>
      <p:sp>
        <p:nvSpPr>
          <p:cNvPr id="171" name="Google Shape;171;p25"/>
          <p:cNvSpPr txBox="1"/>
          <p:nvPr>
            <p:ph idx="1" type="subTitle"/>
          </p:nvPr>
        </p:nvSpPr>
        <p:spPr>
          <a:xfrm>
            <a:off x="720000" y="2330475"/>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2" name="Google Shape;172;p25"/>
          <p:cNvSpPr txBox="1"/>
          <p:nvPr>
            <p:ph idx="2" type="subTitle"/>
          </p:nvPr>
        </p:nvSpPr>
        <p:spPr>
          <a:xfrm>
            <a:off x="720000" y="30098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 name="Google Shape;173;p25"/>
          <p:cNvSpPr txBox="1"/>
          <p:nvPr>
            <p:ph idx="3" type="subTitle"/>
          </p:nvPr>
        </p:nvSpPr>
        <p:spPr>
          <a:xfrm>
            <a:off x="3403800" y="30098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25"/>
          <p:cNvSpPr txBox="1"/>
          <p:nvPr>
            <p:ph idx="4" type="subTitle"/>
          </p:nvPr>
        </p:nvSpPr>
        <p:spPr>
          <a:xfrm>
            <a:off x="6087600" y="30098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25"/>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176" name="Google Shape;176;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7" name="Google Shape;177;p25"/>
          <p:cNvSpPr txBox="1"/>
          <p:nvPr>
            <p:ph idx="5" type="subTitle"/>
          </p:nvPr>
        </p:nvSpPr>
        <p:spPr>
          <a:xfrm>
            <a:off x="3403800" y="2330475"/>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8" name="Google Shape;178;p25"/>
          <p:cNvSpPr txBox="1"/>
          <p:nvPr>
            <p:ph idx="6" type="subTitle"/>
          </p:nvPr>
        </p:nvSpPr>
        <p:spPr>
          <a:xfrm>
            <a:off x="6087600" y="2330475"/>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79" name="Shape 179"/>
        <p:cNvGrpSpPr/>
        <p:nvPr/>
      </p:nvGrpSpPr>
      <p:grpSpPr>
        <a:xfrm>
          <a:off x="0" y="0"/>
          <a:ext cx="0" cy="0"/>
          <a:chOff x="0" y="0"/>
          <a:chExt cx="0" cy="0"/>
        </a:xfrm>
      </p:grpSpPr>
      <p:sp>
        <p:nvSpPr>
          <p:cNvPr id="180" name="Google Shape;180;p26"/>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181" name="Google Shape;181;p2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2" name="Google Shape;182;p26"/>
          <p:cNvSpPr txBox="1"/>
          <p:nvPr>
            <p:ph idx="1" type="subTitle"/>
          </p:nvPr>
        </p:nvSpPr>
        <p:spPr>
          <a:xfrm>
            <a:off x="720000" y="2330475"/>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3" name="Google Shape;183;p26"/>
          <p:cNvSpPr txBox="1"/>
          <p:nvPr>
            <p:ph idx="2" type="subTitle"/>
          </p:nvPr>
        </p:nvSpPr>
        <p:spPr>
          <a:xfrm>
            <a:off x="720000" y="30098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26"/>
          <p:cNvSpPr txBox="1"/>
          <p:nvPr>
            <p:ph idx="3" type="subTitle"/>
          </p:nvPr>
        </p:nvSpPr>
        <p:spPr>
          <a:xfrm>
            <a:off x="3403800" y="30098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26"/>
          <p:cNvSpPr txBox="1"/>
          <p:nvPr>
            <p:ph idx="4" type="subTitle"/>
          </p:nvPr>
        </p:nvSpPr>
        <p:spPr>
          <a:xfrm>
            <a:off x="6087600" y="30098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26"/>
          <p:cNvSpPr txBox="1"/>
          <p:nvPr>
            <p:ph idx="5" type="subTitle"/>
          </p:nvPr>
        </p:nvSpPr>
        <p:spPr>
          <a:xfrm>
            <a:off x="3403800" y="2330475"/>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7" name="Google Shape;187;p26"/>
          <p:cNvSpPr txBox="1"/>
          <p:nvPr>
            <p:ph idx="6" type="subTitle"/>
          </p:nvPr>
        </p:nvSpPr>
        <p:spPr>
          <a:xfrm>
            <a:off x="6087600" y="2330475"/>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88" name="Shape 188"/>
        <p:cNvGrpSpPr/>
        <p:nvPr/>
      </p:nvGrpSpPr>
      <p:grpSpPr>
        <a:xfrm>
          <a:off x="0" y="0"/>
          <a:ext cx="0" cy="0"/>
          <a:chOff x="0" y="0"/>
          <a:chExt cx="0" cy="0"/>
        </a:xfrm>
      </p:grpSpPr>
      <p:sp>
        <p:nvSpPr>
          <p:cNvPr id="189" name="Google Shape;189;p27"/>
          <p:cNvSpPr txBox="1"/>
          <p:nvPr>
            <p:ph idx="1" type="subTitle"/>
          </p:nvPr>
        </p:nvSpPr>
        <p:spPr>
          <a:xfrm>
            <a:off x="1195875" y="1555975"/>
            <a:ext cx="28671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0" name="Google Shape;190;p27"/>
          <p:cNvSpPr txBox="1"/>
          <p:nvPr>
            <p:ph idx="2" type="subTitle"/>
          </p:nvPr>
        </p:nvSpPr>
        <p:spPr>
          <a:xfrm>
            <a:off x="1195863" y="2269375"/>
            <a:ext cx="28671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 name="Google Shape;191;p27"/>
          <p:cNvSpPr txBox="1"/>
          <p:nvPr>
            <p:ph idx="3" type="subTitle"/>
          </p:nvPr>
        </p:nvSpPr>
        <p:spPr>
          <a:xfrm>
            <a:off x="5081043" y="2269375"/>
            <a:ext cx="28671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 name="Google Shape;192;p27"/>
          <p:cNvSpPr txBox="1"/>
          <p:nvPr>
            <p:ph idx="4" type="subTitle"/>
          </p:nvPr>
        </p:nvSpPr>
        <p:spPr>
          <a:xfrm>
            <a:off x="1195863" y="3659300"/>
            <a:ext cx="28671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27"/>
          <p:cNvSpPr txBox="1"/>
          <p:nvPr>
            <p:ph idx="5" type="subTitle"/>
          </p:nvPr>
        </p:nvSpPr>
        <p:spPr>
          <a:xfrm>
            <a:off x="5081043" y="3659300"/>
            <a:ext cx="28671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 name="Google Shape;194;p27"/>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195" name="Google Shape;195;p2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6" name="Google Shape;196;p27"/>
          <p:cNvSpPr txBox="1"/>
          <p:nvPr>
            <p:ph idx="6" type="subTitle"/>
          </p:nvPr>
        </p:nvSpPr>
        <p:spPr>
          <a:xfrm>
            <a:off x="1195875" y="2945900"/>
            <a:ext cx="28671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7" name="Google Shape;197;p27"/>
          <p:cNvSpPr txBox="1"/>
          <p:nvPr>
            <p:ph idx="7" type="subTitle"/>
          </p:nvPr>
        </p:nvSpPr>
        <p:spPr>
          <a:xfrm>
            <a:off x="5081050" y="1555975"/>
            <a:ext cx="28671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8" name="Google Shape;198;p27"/>
          <p:cNvSpPr txBox="1"/>
          <p:nvPr>
            <p:ph idx="8" type="subTitle"/>
          </p:nvPr>
        </p:nvSpPr>
        <p:spPr>
          <a:xfrm>
            <a:off x="5081050" y="2945900"/>
            <a:ext cx="28671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99" name="Shape 199"/>
        <p:cNvGrpSpPr/>
        <p:nvPr/>
      </p:nvGrpSpPr>
      <p:grpSpPr>
        <a:xfrm>
          <a:off x="0" y="0"/>
          <a:ext cx="0" cy="0"/>
          <a:chOff x="0" y="0"/>
          <a:chExt cx="0" cy="0"/>
        </a:xfrm>
      </p:grpSpPr>
      <p:sp>
        <p:nvSpPr>
          <p:cNvPr id="200" name="Google Shape;200;p28"/>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201" name="Google Shape;201;p2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2" name="Google Shape;202;p28"/>
          <p:cNvSpPr txBox="1"/>
          <p:nvPr>
            <p:ph idx="1" type="subTitle"/>
          </p:nvPr>
        </p:nvSpPr>
        <p:spPr>
          <a:xfrm>
            <a:off x="720000" y="2196486"/>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28"/>
          <p:cNvSpPr txBox="1"/>
          <p:nvPr>
            <p:ph idx="2" type="subTitle"/>
          </p:nvPr>
        </p:nvSpPr>
        <p:spPr>
          <a:xfrm>
            <a:off x="3403800" y="2196486"/>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 name="Google Shape;204;p28"/>
          <p:cNvSpPr txBox="1"/>
          <p:nvPr>
            <p:ph idx="3" type="subTitle"/>
          </p:nvPr>
        </p:nvSpPr>
        <p:spPr>
          <a:xfrm>
            <a:off x="6087600" y="2196486"/>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5" name="Google Shape;205;p28"/>
          <p:cNvSpPr txBox="1"/>
          <p:nvPr>
            <p:ph idx="4" type="subTitle"/>
          </p:nvPr>
        </p:nvSpPr>
        <p:spPr>
          <a:xfrm>
            <a:off x="720000" y="3851103"/>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 name="Google Shape;206;p28"/>
          <p:cNvSpPr txBox="1"/>
          <p:nvPr>
            <p:ph idx="5" type="subTitle"/>
          </p:nvPr>
        </p:nvSpPr>
        <p:spPr>
          <a:xfrm>
            <a:off x="3403800" y="3851103"/>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7" name="Google Shape;207;p28"/>
          <p:cNvSpPr txBox="1"/>
          <p:nvPr>
            <p:ph idx="6" type="subTitle"/>
          </p:nvPr>
        </p:nvSpPr>
        <p:spPr>
          <a:xfrm>
            <a:off x="6087600" y="3851103"/>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28"/>
          <p:cNvSpPr txBox="1"/>
          <p:nvPr>
            <p:ph idx="7" type="subTitle"/>
          </p:nvPr>
        </p:nvSpPr>
        <p:spPr>
          <a:xfrm>
            <a:off x="715100" y="1485525"/>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9" name="Google Shape;209;p28"/>
          <p:cNvSpPr txBox="1"/>
          <p:nvPr>
            <p:ph idx="8" type="subTitle"/>
          </p:nvPr>
        </p:nvSpPr>
        <p:spPr>
          <a:xfrm>
            <a:off x="3403800" y="1485525"/>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0" name="Google Shape;210;p28"/>
          <p:cNvSpPr txBox="1"/>
          <p:nvPr>
            <p:ph idx="9" type="subTitle"/>
          </p:nvPr>
        </p:nvSpPr>
        <p:spPr>
          <a:xfrm>
            <a:off x="6092500" y="1485525"/>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1" name="Google Shape;211;p28"/>
          <p:cNvSpPr txBox="1"/>
          <p:nvPr>
            <p:ph idx="13" type="subTitle"/>
          </p:nvPr>
        </p:nvSpPr>
        <p:spPr>
          <a:xfrm>
            <a:off x="715100" y="3135600"/>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2" name="Google Shape;212;p28"/>
          <p:cNvSpPr txBox="1"/>
          <p:nvPr>
            <p:ph idx="14" type="subTitle"/>
          </p:nvPr>
        </p:nvSpPr>
        <p:spPr>
          <a:xfrm>
            <a:off x="3403800" y="3135600"/>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3" name="Google Shape;213;p28"/>
          <p:cNvSpPr txBox="1"/>
          <p:nvPr>
            <p:ph idx="15" type="subTitle"/>
          </p:nvPr>
        </p:nvSpPr>
        <p:spPr>
          <a:xfrm>
            <a:off x="6092500" y="3135600"/>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14" name="Shape 214"/>
        <p:cNvGrpSpPr/>
        <p:nvPr/>
      </p:nvGrpSpPr>
      <p:grpSpPr>
        <a:xfrm>
          <a:off x="0" y="0"/>
          <a:ext cx="0" cy="0"/>
          <a:chOff x="0" y="0"/>
          <a:chExt cx="0" cy="0"/>
        </a:xfrm>
      </p:grpSpPr>
      <p:sp>
        <p:nvSpPr>
          <p:cNvPr id="215" name="Google Shape;215;p29"/>
          <p:cNvSpPr txBox="1"/>
          <p:nvPr>
            <p:ph hasCustomPrompt="1" type="title"/>
          </p:nvPr>
        </p:nvSpPr>
        <p:spPr>
          <a:xfrm>
            <a:off x="1284000" y="54000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16" name="Google Shape;216;p29"/>
          <p:cNvSpPr txBox="1"/>
          <p:nvPr>
            <p:ph idx="1" type="subTitle"/>
          </p:nvPr>
        </p:nvSpPr>
        <p:spPr>
          <a:xfrm>
            <a:off x="1284000" y="1246025"/>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29"/>
          <p:cNvSpPr txBox="1"/>
          <p:nvPr>
            <p:ph hasCustomPrompt="1" idx="2" type="title"/>
          </p:nvPr>
        </p:nvSpPr>
        <p:spPr>
          <a:xfrm>
            <a:off x="1284000" y="199613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18" name="Google Shape;218;p29"/>
          <p:cNvSpPr txBox="1"/>
          <p:nvPr>
            <p:ph idx="3" type="subTitle"/>
          </p:nvPr>
        </p:nvSpPr>
        <p:spPr>
          <a:xfrm>
            <a:off x="1284000" y="2702163"/>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29"/>
          <p:cNvSpPr txBox="1"/>
          <p:nvPr>
            <p:ph hasCustomPrompt="1" idx="4" type="title"/>
          </p:nvPr>
        </p:nvSpPr>
        <p:spPr>
          <a:xfrm>
            <a:off x="1284000" y="3452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20" name="Google Shape;220;p29"/>
          <p:cNvSpPr txBox="1"/>
          <p:nvPr>
            <p:ph idx="5" type="subTitle"/>
          </p:nvPr>
        </p:nvSpPr>
        <p:spPr>
          <a:xfrm>
            <a:off x="1284000" y="4158313"/>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1" name="Google Shape;221;p29"/>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22" name="Shape 222"/>
        <p:cNvGrpSpPr/>
        <p:nvPr/>
      </p:nvGrpSpPr>
      <p:grpSpPr>
        <a:xfrm>
          <a:off x="0" y="0"/>
          <a:ext cx="0" cy="0"/>
          <a:chOff x="0" y="0"/>
          <a:chExt cx="0" cy="0"/>
        </a:xfrm>
      </p:grpSpPr>
      <p:sp>
        <p:nvSpPr>
          <p:cNvPr id="223" name="Google Shape;223;p30"/>
          <p:cNvSpPr txBox="1"/>
          <p:nvPr>
            <p:ph type="ctrTitle"/>
          </p:nvPr>
        </p:nvSpPr>
        <p:spPr>
          <a:xfrm>
            <a:off x="2429950" y="669825"/>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4" name="Google Shape;224;p30"/>
          <p:cNvSpPr txBox="1"/>
          <p:nvPr>
            <p:ph idx="1" type="subTitle"/>
          </p:nvPr>
        </p:nvSpPr>
        <p:spPr>
          <a:xfrm>
            <a:off x="2425075" y="1704550"/>
            <a:ext cx="4293900" cy="182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25" name="Google Shape;225;p30"/>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0" name="Shape 50"/>
        <p:cNvGrpSpPr/>
        <p:nvPr/>
      </p:nvGrpSpPr>
      <p:grpSpPr>
        <a:xfrm>
          <a:off x="0" y="0"/>
          <a:ext cx="0" cy="0"/>
          <a:chOff x="0" y="0"/>
          <a:chExt cx="0" cy="0"/>
        </a:xfrm>
      </p:grpSpPr>
      <p:sp>
        <p:nvSpPr>
          <p:cNvPr id="51" name="Google Shape;51;p4"/>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 name="Google Shape;52;p4"/>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rgbClr val="0077C2"/>
              </a:buClr>
              <a:buSzPts val="1600"/>
              <a:buChar char="●"/>
              <a:defRPr sz="1600">
                <a:solidFill>
                  <a:srgbClr val="0077C2"/>
                </a:solidFill>
              </a:defRPr>
            </a:lvl1pPr>
            <a:lvl2pPr indent="-317500" lvl="1" marL="914400" rtl="0">
              <a:lnSpc>
                <a:spcPct val="115000"/>
              </a:lnSpc>
              <a:spcBef>
                <a:spcPts val="1000"/>
              </a:spcBef>
              <a:spcAft>
                <a:spcPts val="0"/>
              </a:spcAft>
              <a:buClr>
                <a:srgbClr val="6AA84F"/>
              </a:buClr>
              <a:buSzPts val="1400"/>
              <a:buFont typeface="Barlow Medium"/>
              <a:buChar char="○"/>
              <a:defRPr>
                <a:solidFill>
                  <a:srgbClr val="6AA84F"/>
                </a:solidFill>
                <a:latin typeface="Barlow Medium"/>
                <a:ea typeface="Barlow Medium"/>
                <a:cs typeface="Barlow Medium"/>
                <a:sym typeface="Barlow Medium"/>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accent4"/>
              </a:buClr>
              <a:buSzPts val="1400"/>
              <a:buChar char="●"/>
              <a:defRPr>
                <a:solidFill>
                  <a:schemeClr val="accent4"/>
                </a:solidFill>
              </a:defRPr>
            </a:lvl4pPr>
            <a:lvl5pPr indent="-317500" lvl="4" marL="2286000" rtl="0">
              <a:lnSpc>
                <a:spcPct val="115000"/>
              </a:lnSpc>
              <a:spcBef>
                <a:spcPts val="0"/>
              </a:spcBef>
              <a:spcAft>
                <a:spcPts val="0"/>
              </a:spcAft>
              <a:buClr>
                <a:srgbClr val="C27BA0"/>
              </a:buClr>
              <a:buSzPts val="1400"/>
              <a:buChar char="○"/>
              <a:defRPr>
                <a:solidFill>
                  <a:srgbClr val="C27BA0"/>
                </a:solidFill>
              </a:defRPr>
            </a:lvl5pPr>
            <a:lvl6pPr indent="-317500" lvl="5" marL="2743200" rtl="0">
              <a:lnSpc>
                <a:spcPct val="115000"/>
              </a:lnSpc>
              <a:spcBef>
                <a:spcPts val="0"/>
              </a:spcBef>
              <a:spcAft>
                <a:spcPts val="0"/>
              </a:spcAft>
              <a:buClr>
                <a:srgbClr val="4E5EA3"/>
              </a:buClr>
              <a:buSzPts val="1400"/>
              <a:buChar char="■"/>
              <a:defRPr>
                <a:solidFill>
                  <a:srgbClr val="4E5EA3"/>
                </a:solidFill>
              </a:defRPr>
            </a:lvl6pPr>
            <a:lvl7pPr indent="-317500" lvl="6" marL="3200400" rtl="0">
              <a:lnSpc>
                <a:spcPct val="115000"/>
              </a:lnSpc>
              <a:spcBef>
                <a:spcPts val="0"/>
              </a:spcBef>
              <a:spcAft>
                <a:spcPts val="0"/>
              </a:spcAft>
              <a:buClr>
                <a:srgbClr val="F9CB9C"/>
              </a:buClr>
              <a:buSzPts val="1400"/>
              <a:buChar char="●"/>
              <a:defRPr>
                <a:solidFill>
                  <a:srgbClr val="F9CB9C"/>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grpSp>
        <p:nvGrpSpPr>
          <p:cNvPr id="53" name="Google Shape;53;p4"/>
          <p:cNvGrpSpPr/>
          <p:nvPr/>
        </p:nvGrpSpPr>
        <p:grpSpPr>
          <a:xfrm>
            <a:off x="5294488" y="3923735"/>
            <a:ext cx="4559760" cy="2671715"/>
            <a:chOff x="5121838" y="4223660"/>
            <a:chExt cx="4559760" cy="2671715"/>
          </a:xfrm>
        </p:grpSpPr>
        <p:sp>
          <p:nvSpPr>
            <p:cNvPr id="54" name="Google Shape;54;p4"/>
            <p:cNvSpPr/>
            <p:nvPr/>
          </p:nvSpPr>
          <p:spPr>
            <a:xfrm flipH="1" rot="-8100000">
              <a:off x="6635820" y="4557558"/>
              <a:ext cx="1612203" cy="1612203"/>
            </a:xfrm>
            <a:prstGeom prst="roundRect">
              <a:avLst>
                <a:gd fmla="val 26193" name="adj"/>
              </a:avLst>
            </a:prstGeom>
            <a:solidFill>
              <a:srgbClr val="CAE1E2"/>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rot="-8100000">
              <a:off x="5455737" y="4777235"/>
              <a:ext cx="1612203" cy="1612203"/>
            </a:xfrm>
            <a:prstGeom prst="roundRect">
              <a:avLst>
                <a:gd fmla="val 26193" name="adj"/>
              </a:avLst>
            </a:prstGeom>
            <a:solidFill>
              <a:srgbClr val="F6E0B7"/>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flipH="1" rot="-8100000">
              <a:off x="7735497" y="4777235"/>
              <a:ext cx="1612203" cy="1612203"/>
            </a:xfrm>
            <a:prstGeom prst="roundRect">
              <a:avLst>
                <a:gd fmla="val 26193" name="adj"/>
              </a:avLst>
            </a:prstGeom>
            <a:solidFill>
              <a:srgbClr val="BCB6D1"/>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rot="-8100000">
              <a:off x="6635820" y="4949273"/>
              <a:ext cx="1612203" cy="1612203"/>
            </a:xfrm>
            <a:prstGeom prst="roundRect">
              <a:avLst>
                <a:gd fmla="val 26193" name="adj"/>
              </a:avLst>
            </a:prstGeom>
            <a:solidFill>
              <a:srgbClr val="F1B3BF"/>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4"/>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26" name="Shape 226"/>
        <p:cNvGrpSpPr/>
        <p:nvPr/>
      </p:nvGrpSpPr>
      <p:grpSpPr>
        <a:xfrm>
          <a:off x="0" y="0"/>
          <a:ext cx="0" cy="0"/>
          <a:chOff x="0" y="0"/>
          <a:chExt cx="0" cy="0"/>
        </a:xfrm>
      </p:grpSpPr>
      <p:sp>
        <p:nvSpPr>
          <p:cNvPr id="227" name="Google Shape;227;p31"/>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228" name="Shape 228"/>
        <p:cNvGrpSpPr/>
        <p:nvPr/>
      </p:nvGrpSpPr>
      <p:grpSpPr>
        <a:xfrm>
          <a:off x="0" y="0"/>
          <a:ext cx="0" cy="0"/>
          <a:chOff x="0" y="0"/>
          <a:chExt cx="0" cy="0"/>
        </a:xfrm>
      </p:grpSpPr>
      <p:sp>
        <p:nvSpPr>
          <p:cNvPr id="229" name="Google Shape;229;p32"/>
          <p:cNvSpPr/>
          <p:nvPr/>
        </p:nvSpPr>
        <p:spPr>
          <a:xfrm>
            <a:off x="4572000" y="-25"/>
            <a:ext cx="4572000" cy="5143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 name="Google Shape;230;p32"/>
          <p:cNvCxnSpPr/>
          <p:nvPr/>
        </p:nvCxnSpPr>
        <p:spPr>
          <a:xfrm>
            <a:off x="5029675" y="4495500"/>
            <a:ext cx="468300" cy="0"/>
          </a:xfrm>
          <a:prstGeom prst="straightConnector1">
            <a:avLst/>
          </a:prstGeom>
          <a:noFill/>
          <a:ln cap="flat" cmpd="sng" w="19050">
            <a:solidFill>
              <a:srgbClr val="8E7CC3"/>
            </a:solidFill>
            <a:prstDash val="solid"/>
            <a:round/>
            <a:headEnd len="sm" w="sm" type="none"/>
            <a:tailEnd len="sm" w="sm" type="none"/>
          </a:ln>
        </p:spPr>
      </p:cxnSp>
      <p:sp>
        <p:nvSpPr>
          <p:cNvPr id="231" name="Google Shape;231;p32"/>
          <p:cNvSpPr txBox="1"/>
          <p:nvPr>
            <p:ph type="title"/>
          </p:nvPr>
        </p:nvSpPr>
        <p:spPr>
          <a:xfrm>
            <a:off x="265500" y="929275"/>
            <a:ext cx="4045200" cy="178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2800"/>
              <a:buNone/>
              <a:defRPr>
                <a:solidFill>
                  <a:schemeClr val="accent2"/>
                </a:solidFill>
              </a:defRPr>
            </a:lvl1pPr>
            <a:lvl2pPr lvl="1" rtl="0" algn="ctr">
              <a:spcBef>
                <a:spcPts val="0"/>
              </a:spcBef>
              <a:spcAft>
                <a:spcPts val="0"/>
              </a:spcAft>
              <a:buClr>
                <a:schemeClr val="lt2"/>
              </a:buClr>
              <a:buSzPts val="3500"/>
              <a:buNone/>
              <a:defRPr>
                <a:solidFill>
                  <a:schemeClr val="lt2"/>
                </a:solidFill>
              </a:defRPr>
            </a:lvl2pPr>
            <a:lvl3pPr lvl="2" rtl="0" algn="ctr">
              <a:spcBef>
                <a:spcPts val="0"/>
              </a:spcBef>
              <a:spcAft>
                <a:spcPts val="0"/>
              </a:spcAft>
              <a:buClr>
                <a:schemeClr val="lt2"/>
              </a:buClr>
              <a:buSzPts val="3500"/>
              <a:buNone/>
              <a:defRPr>
                <a:solidFill>
                  <a:schemeClr val="lt2"/>
                </a:solidFill>
              </a:defRPr>
            </a:lvl3pPr>
            <a:lvl4pPr lvl="3" rtl="0" algn="ctr">
              <a:spcBef>
                <a:spcPts val="0"/>
              </a:spcBef>
              <a:spcAft>
                <a:spcPts val="0"/>
              </a:spcAft>
              <a:buClr>
                <a:schemeClr val="lt2"/>
              </a:buClr>
              <a:buSzPts val="3500"/>
              <a:buNone/>
              <a:defRPr>
                <a:solidFill>
                  <a:schemeClr val="lt2"/>
                </a:solidFill>
              </a:defRPr>
            </a:lvl4pPr>
            <a:lvl5pPr lvl="4" rtl="0" algn="ctr">
              <a:spcBef>
                <a:spcPts val="0"/>
              </a:spcBef>
              <a:spcAft>
                <a:spcPts val="0"/>
              </a:spcAft>
              <a:buClr>
                <a:schemeClr val="lt2"/>
              </a:buClr>
              <a:buSzPts val="3500"/>
              <a:buNone/>
              <a:defRPr>
                <a:solidFill>
                  <a:schemeClr val="lt2"/>
                </a:solidFill>
              </a:defRPr>
            </a:lvl5pPr>
            <a:lvl6pPr lvl="5" rtl="0" algn="ctr">
              <a:spcBef>
                <a:spcPts val="0"/>
              </a:spcBef>
              <a:spcAft>
                <a:spcPts val="0"/>
              </a:spcAft>
              <a:buClr>
                <a:schemeClr val="lt2"/>
              </a:buClr>
              <a:buSzPts val="3500"/>
              <a:buNone/>
              <a:defRPr>
                <a:solidFill>
                  <a:schemeClr val="lt2"/>
                </a:solidFill>
              </a:defRPr>
            </a:lvl6pPr>
            <a:lvl7pPr lvl="6" rtl="0" algn="ctr">
              <a:spcBef>
                <a:spcPts val="0"/>
              </a:spcBef>
              <a:spcAft>
                <a:spcPts val="0"/>
              </a:spcAft>
              <a:buClr>
                <a:schemeClr val="lt2"/>
              </a:buClr>
              <a:buSzPts val="3500"/>
              <a:buNone/>
              <a:defRPr>
                <a:solidFill>
                  <a:schemeClr val="lt2"/>
                </a:solidFill>
              </a:defRPr>
            </a:lvl7pPr>
            <a:lvl8pPr lvl="7" rtl="0" algn="ctr">
              <a:spcBef>
                <a:spcPts val="0"/>
              </a:spcBef>
              <a:spcAft>
                <a:spcPts val="0"/>
              </a:spcAft>
              <a:buClr>
                <a:schemeClr val="lt2"/>
              </a:buClr>
              <a:buSzPts val="3500"/>
              <a:buNone/>
              <a:defRPr>
                <a:solidFill>
                  <a:schemeClr val="lt2"/>
                </a:solidFill>
              </a:defRPr>
            </a:lvl8pPr>
            <a:lvl9pPr lvl="8" rtl="0" algn="ctr">
              <a:spcBef>
                <a:spcPts val="0"/>
              </a:spcBef>
              <a:spcAft>
                <a:spcPts val="0"/>
              </a:spcAft>
              <a:buClr>
                <a:schemeClr val="lt2"/>
              </a:buClr>
              <a:buSzPts val="3500"/>
              <a:buNone/>
              <a:defRPr>
                <a:solidFill>
                  <a:schemeClr val="lt2"/>
                </a:solidFill>
              </a:defRPr>
            </a:lvl9pPr>
          </a:lstStyle>
          <a:p/>
        </p:txBody>
      </p:sp>
      <p:sp>
        <p:nvSpPr>
          <p:cNvPr id="232" name="Google Shape;232;p32"/>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2400"/>
              <a:buFont typeface="Economica"/>
              <a:buNone/>
              <a:defRPr sz="2400">
                <a:solidFill>
                  <a:schemeClr val="accent4"/>
                </a:solidFill>
                <a:latin typeface="Economica"/>
                <a:ea typeface="Economica"/>
                <a:cs typeface="Economica"/>
                <a:sym typeface="Economica"/>
              </a:defRPr>
            </a:lvl1pPr>
            <a:lvl2pPr lvl="1" rtl="0"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rtl="0"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rtl="0"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rtl="0"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rtl="0"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rtl="0"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rtl="0"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rtl="0"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233" name="Google Shape;233;p3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rgbClr val="4E5EA3"/>
              </a:buClr>
              <a:buSzPts val="1400"/>
              <a:buChar char="●"/>
              <a:defRPr>
                <a:solidFill>
                  <a:srgbClr val="4E5EA3"/>
                </a:solidFill>
              </a:defRPr>
            </a:lvl1pPr>
            <a:lvl2pPr indent="-317500" lvl="1" marL="914400" rtl="0">
              <a:spcBef>
                <a:spcPts val="1600"/>
              </a:spcBef>
              <a:spcAft>
                <a:spcPts val="0"/>
              </a:spcAft>
              <a:buClr>
                <a:srgbClr val="3D85C6"/>
              </a:buClr>
              <a:buSzPts val="1400"/>
              <a:buChar char="○"/>
              <a:defRPr>
                <a:solidFill>
                  <a:srgbClr val="3D85C6"/>
                </a:solidFill>
              </a:defRPr>
            </a:lvl2pPr>
            <a:lvl3pPr indent="-317500" lvl="2" marL="1371600" rtl="0">
              <a:spcBef>
                <a:spcPts val="1600"/>
              </a:spcBef>
              <a:spcAft>
                <a:spcPts val="0"/>
              </a:spcAft>
              <a:buClr>
                <a:srgbClr val="A2C4C9"/>
              </a:buClr>
              <a:buSzPts val="1400"/>
              <a:buChar char="■"/>
              <a:defRPr>
                <a:solidFill>
                  <a:srgbClr val="A2C4C9"/>
                </a:solidFill>
              </a:defRPr>
            </a:lvl3pPr>
            <a:lvl4pPr indent="-317500" lvl="3" marL="1828800" rtl="0">
              <a:spcBef>
                <a:spcPts val="1600"/>
              </a:spcBef>
              <a:spcAft>
                <a:spcPts val="0"/>
              </a:spcAft>
              <a:buClr>
                <a:srgbClr val="8E7CC3"/>
              </a:buClr>
              <a:buSzPts val="1400"/>
              <a:buChar char="●"/>
              <a:defRPr>
                <a:solidFill>
                  <a:srgbClr val="8E7CC3"/>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34" name="Google Shape;23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SECTION_TITLE_AND_DESCRIPTION_2">
    <p:spTree>
      <p:nvGrpSpPr>
        <p:cNvPr id="235" name="Shape 235"/>
        <p:cNvGrpSpPr/>
        <p:nvPr/>
      </p:nvGrpSpPr>
      <p:grpSpPr>
        <a:xfrm>
          <a:off x="0" y="0"/>
          <a:ext cx="0" cy="0"/>
          <a:chOff x="0" y="0"/>
          <a:chExt cx="0" cy="0"/>
        </a:xfrm>
      </p:grpSpPr>
      <p:sp>
        <p:nvSpPr>
          <p:cNvPr id="236" name="Google Shape;236;p33"/>
          <p:cNvSpPr/>
          <p:nvPr/>
        </p:nvSpPr>
        <p:spPr>
          <a:xfrm>
            <a:off x="4572000" y="-75"/>
            <a:ext cx="4572000" cy="5143500"/>
          </a:xfrm>
          <a:prstGeom prst="rect">
            <a:avLst/>
          </a:prstGeom>
          <a:solidFill>
            <a:srgbClr val="CAE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E7CC3"/>
              </a:solidFill>
            </a:endParaRPr>
          </a:p>
        </p:txBody>
      </p:sp>
      <p:cxnSp>
        <p:nvCxnSpPr>
          <p:cNvPr id="237" name="Google Shape;237;p33"/>
          <p:cNvCxnSpPr/>
          <p:nvPr/>
        </p:nvCxnSpPr>
        <p:spPr>
          <a:xfrm>
            <a:off x="5029675" y="4495503"/>
            <a:ext cx="540900" cy="0"/>
          </a:xfrm>
          <a:prstGeom prst="straightConnector1">
            <a:avLst/>
          </a:prstGeom>
          <a:noFill/>
          <a:ln cap="flat" cmpd="sng" w="38100">
            <a:solidFill>
              <a:srgbClr val="8E7CC3"/>
            </a:solidFill>
            <a:prstDash val="solid"/>
            <a:round/>
            <a:headEnd len="sm" w="sm" type="none"/>
            <a:tailEnd len="sm" w="sm" type="none"/>
          </a:ln>
        </p:spPr>
      </p:cxnSp>
      <p:sp>
        <p:nvSpPr>
          <p:cNvPr id="238" name="Google Shape;238;p33"/>
          <p:cNvSpPr txBox="1"/>
          <p:nvPr>
            <p:ph type="title"/>
          </p:nvPr>
        </p:nvSpPr>
        <p:spPr>
          <a:xfrm>
            <a:off x="265500" y="1209075"/>
            <a:ext cx="4045200" cy="150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3800"/>
              <a:buNone/>
              <a:defRPr sz="3800">
                <a:solidFill>
                  <a:schemeClr val="lt2"/>
                </a:solidFill>
              </a:defRPr>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239" name="Google Shape;239;p33"/>
          <p:cNvSpPr txBox="1"/>
          <p:nvPr>
            <p:ph idx="1" type="subTitle"/>
          </p:nvPr>
        </p:nvSpPr>
        <p:spPr>
          <a:xfrm>
            <a:off x="265500" y="2956376"/>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sz="2100">
                <a:solidFill>
                  <a:schemeClr val="accent2"/>
                </a:solidFill>
              </a:defRPr>
            </a:lvl1pPr>
            <a:lvl2pPr lvl="1" rtl="0" algn="ctr">
              <a:lnSpc>
                <a:spcPct val="100000"/>
              </a:lnSpc>
              <a:spcBef>
                <a:spcPts val="0"/>
              </a:spcBef>
              <a:spcAft>
                <a:spcPts val="0"/>
              </a:spcAft>
              <a:buClr>
                <a:schemeClr val="accent5"/>
              </a:buClr>
              <a:buSzPts val="2100"/>
              <a:buNone/>
              <a:defRPr sz="2100">
                <a:solidFill>
                  <a:schemeClr val="accent5"/>
                </a:solidFill>
              </a:defRPr>
            </a:lvl2pPr>
            <a:lvl3pPr lvl="2" rtl="0" algn="ctr">
              <a:lnSpc>
                <a:spcPct val="100000"/>
              </a:lnSpc>
              <a:spcBef>
                <a:spcPts val="0"/>
              </a:spcBef>
              <a:spcAft>
                <a:spcPts val="0"/>
              </a:spcAft>
              <a:buClr>
                <a:schemeClr val="accent5"/>
              </a:buClr>
              <a:buSzPts val="2100"/>
              <a:buNone/>
              <a:defRPr sz="2100">
                <a:solidFill>
                  <a:schemeClr val="accent5"/>
                </a:solidFill>
              </a:defRPr>
            </a:lvl3pPr>
            <a:lvl4pPr lvl="3" rtl="0" algn="ctr">
              <a:lnSpc>
                <a:spcPct val="100000"/>
              </a:lnSpc>
              <a:spcBef>
                <a:spcPts val="0"/>
              </a:spcBef>
              <a:spcAft>
                <a:spcPts val="0"/>
              </a:spcAft>
              <a:buClr>
                <a:schemeClr val="accent5"/>
              </a:buClr>
              <a:buSzPts val="2100"/>
              <a:buNone/>
              <a:defRPr sz="2100">
                <a:solidFill>
                  <a:schemeClr val="accent5"/>
                </a:solidFill>
              </a:defRPr>
            </a:lvl4pPr>
            <a:lvl5pPr lvl="4" rtl="0" algn="ctr">
              <a:lnSpc>
                <a:spcPct val="100000"/>
              </a:lnSpc>
              <a:spcBef>
                <a:spcPts val="0"/>
              </a:spcBef>
              <a:spcAft>
                <a:spcPts val="0"/>
              </a:spcAft>
              <a:buClr>
                <a:schemeClr val="accent5"/>
              </a:buClr>
              <a:buSzPts val="2100"/>
              <a:buNone/>
              <a:defRPr sz="2100">
                <a:solidFill>
                  <a:schemeClr val="accent5"/>
                </a:solidFill>
              </a:defRPr>
            </a:lvl5pPr>
            <a:lvl6pPr lvl="5" rtl="0" algn="ctr">
              <a:lnSpc>
                <a:spcPct val="100000"/>
              </a:lnSpc>
              <a:spcBef>
                <a:spcPts val="0"/>
              </a:spcBef>
              <a:spcAft>
                <a:spcPts val="0"/>
              </a:spcAft>
              <a:buClr>
                <a:schemeClr val="accent5"/>
              </a:buClr>
              <a:buSzPts val="2100"/>
              <a:buNone/>
              <a:defRPr sz="2100">
                <a:solidFill>
                  <a:schemeClr val="accent5"/>
                </a:solidFill>
              </a:defRPr>
            </a:lvl6pPr>
            <a:lvl7pPr lvl="6" rtl="0" algn="ctr">
              <a:lnSpc>
                <a:spcPct val="100000"/>
              </a:lnSpc>
              <a:spcBef>
                <a:spcPts val="0"/>
              </a:spcBef>
              <a:spcAft>
                <a:spcPts val="0"/>
              </a:spcAft>
              <a:buClr>
                <a:schemeClr val="accent5"/>
              </a:buClr>
              <a:buSzPts val="2100"/>
              <a:buNone/>
              <a:defRPr sz="2100">
                <a:solidFill>
                  <a:schemeClr val="accent5"/>
                </a:solidFill>
              </a:defRPr>
            </a:lvl7pPr>
            <a:lvl8pPr lvl="7" rtl="0" algn="ctr">
              <a:lnSpc>
                <a:spcPct val="100000"/>
              </a:lnSpc>
              <a:spcBef>
                <a:spcPts val="0"/>
              </a:spcBef>
              <a:spcAft>
                <a:spcPts val="0"/>
              </a:spcAft>
              <a:buClr>
                <a:schemeClr val="accent5"/>
              </a:buClr>
              <a:buSzPts val="2100"/>
              <a:buNone/>
              <a:defRPr sz="2100">
                <a:solidFill>
                  <a:schemeClr val="accent5"/>
                </a:solidFill>
              </a:defRPr>
            </a:lvl8pPr>
            <a:lvl9pPr lvl="8" rtl="0"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240" name="Google Shape;240;p3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rgbClr val="4E5EA3"/>
              </a:buClr>
              <a:buSzPts val="1400"/>
              <a:buChar char="●"/>
              <a:defRPr>
                <a:solidFill>
                  <a:srgbClr val="4E5EA3"/>
                </a:solidFill>
              </a:defRPr>
            </a:lvl1pPr>
            <a:lvl2pPr indent="-330200" lvl="1" marL="914400" rtl="0">
              <a:spcBef>
                <a:spcPts val="1600"/>
              </a:spcBef>
              <a:spcAft>
                <a:spcPts val="0"/>
              </a:spcAft>
              <a:buClr>
                <a:srgbClr val="00799E"/>
              </a:buClr>
              <a:buSzPts val="1600"/>
              <a:buChar char="○"/>
              <a:defRPr sz="1600">
                <a:solidFill>
                  <a:srgbClr val="00799E"/>
                </a:solidFill>
              </a:defRPr>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23850" lvl="6" marL="3200400" rtl="0">
              <a:spcBef>
                <a:spcPts val="1600"/>
              </a:spcBef>
              <a:spcAft>
                <a:spcPts val="0"/>
              </a:spcAft>
              <a:buSzPts val="1500"/>
              <a:buChar char="●"/>
              <a:defRPr sz="1500"/>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41" name="Google Shape;241;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1">
  <p:cSld name="SECTION_TITLE_AND_DESCRIPTION_2_1">
    <p:bg>
      <p:bgPr>
        <a:solidFill>
          <a:schemeClr val="accent3"/>
        </a:solidFill>
      </p:bgPr>
    </p:bg>
    <p:spTree>
      <p:nvGrpSpPr>
        <p:cNvPr id="242" name="Shape 242"/>
        <p:cNvGrpSpPr/>
        <p:nvPr/>
      </p:nvGrpSpPr>
      <p:grpSpPr>
        <a:xfrm>
          <a:off x="0" y="0"/>
          <a:ext cx="0" cy="0"/>
          <a:chOff x="0" y="0"/>
          <a:chExt cx="0" cy="0"/>
        </a:xfrm>
      </p:grpSpPr>
      <p:sp>
        <p:nvSpPr>
          <p:cNvPr id="243" name="Google Shape;243;p34"/>
          <p:cNvSpPr/>
          <p:nvPr/>
        </p:nvSpPr>
        <p:spPr>
          <a:xfrm>
            <a:off x="4572000" y="-75"/>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cxnSp>
        <p:nvCxnSpPr>
          <p:cNvPr id="244" name="Google Shape;244;p34"/>
          <p:cNvCxnSpPr/>
          <p:nvPr/>
        </p:nvCxnSpPr>
        <p:spPr>
          <a:xfrm>
            <a:off x="5029675" y="4495503"/>
            <a:ext cx="540900" cy="0"/>
          </a:xfrm>
          <a:prstGeom prst="straightConnector1">
            <a:avLst/>
          </a:prstGeom>
          <a:noFill/>
          <a:ln cap="flat" cmpd="sng" w="38100">
            <a:solidFill>
              <a:srgbClr val="8E7CC3"/>
            </a:solidFill>
            <a:prstDash val="solid"/>
            <a:round/>
            <a:headEnd len="sm" w="sm" type="none"/>
            <a:tailEnd len="sm" w="sm" type="none"/>
          </a:ln>
        </p:spPr>
      </p:cxnSp>
      <p:sp>
        <p:nvSpPr>
          <p:cNvPr id="245" name="Google Shape;245;p34"/>
          <p:cNvSpPr txBox="1"/>
          <p:nvPr>
            <p:ph type="title"/>
          </p:nvPr>
        </p:nvSpPr>
        <p:spPr>
          <a:xfrm>
            <a:off x="265500" y="1209075"/>
            <a:ext cx="4045200" cy="150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77C2"/>
              </a:buClr>
              <a:buSzPts val="3800"/>
              <a:buNone/>
              <a:defRPr sz="3800">
                <a:solidFill>
                  <a:srgbClr val="0077C2"/>
                </a:solidFill>
              </a:defRPr>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246" name="Google Shape;246;p34"/>
          <p:cNvSpPr txBox="1"/>
          <p:nvPr>
            <p:ph idx="1" type="subTitle"/>
          </p:nvPr>
        </p:nvSpPr>
        <p:spPr>
          <a:xfrm>
            <a:off x="265500" y="2956376"/>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accent5"/>
              </a:buClr>
              <a:buSzPts val="2100"/>
              <a:buNone/>
              <a:defRPr sz="2100">
                <a:solidFill>
                  <a:schemeClr val="accent5"/>
                </a:solidFill>
              </a:defRPr>
            </a:lvl2pPr>
            <a:lvl3pPr lvl="2" rtl="0" algn="ctr">
              <a:lnSpc>
                <a:spcPct val="100000"/>
              </a:lnSpc>
              <a:spcBef>
                <a:spcPts val="0"/>
              </a:spcBef>
              <a:spcAft>
                <a:spcPts val="0"/>
              </a:spcAft>
              <a:buClr>
                <a:schemeClr val="accent5"/>
              </a:buClr>
              <a:buSzPts val="2100"/>
              <a:buNone/>
              <a:defRPr sz="2100">
                <a:solidFill>
                  <a:schemeClr val="accent5"/>
                </a:solidFill>
              </a:defRPr>
            </a:lvl3pPr>
            <a:lvl4pPr lvl="3" rtl="0" algn="ctr">
              <a:lnSpc>
                <a:spcPct val="100000"/>
              </a:lnSpc>
              <a:spcBef>
                <a:spcPts val="0"/>
              </a:spcBef>
              <a:spcAft>
                <a:spcPts val="0"/>
              </a:spcAft>
              <a:buClr>
                <a:schemeClr val="accent5"/>
              </a:buClr>
              <a:buSzPts val="2100"/>
              <a:buNone/>
              <a:defRPr sz="2100">
                <a:solidFill>
                  <a:schemeClr val="accent5"/>
                </a:solidFill>
              </a:defRPr>
            </a:lvl4pPr>
            <a:lvl5pPr lvl="4" rtl="0" algn="ctr">
              <a:lnSpc>
                <a:spcPct val="100000"/>
              </a:lnSpc>
              <a:spcBef>
                <a:spcPts val="0"/>
              </a:spcBef>
              <a:spcAft>
                <a:spcPts val="0"/>
              </a:spcAft>
              <a:buClr>
                <a:schemeClr val="accent5"/>
              </a:buClr>
              <a:buSzPts val="2100"/>
              <a:buNone/>
              <a:defRPr sz="2100">
                <a:solidFill>
                  <a:schemeClr val="accent5"/>
                </a:solidFill>
              </a:defRPr>
            </a:lvl5pPr>
            <a:lvl6pPr lvl="5" rtl="0" algn="ctr">
              <a:lnSpc>
                <a:spcPct val="100000"/>
              </a:lnSpc>
              <a:spcBef>
                <a:spcPts val="0"/>
              </a:spcBef>
              <a:spcAft>
                <a:spcPts val="0"/>
              </a:spcAft>
              <a:buClr>
                <a:schemeClr val="accent5"/>
              </a:buClr>
              <a:buSzPts val="2100"/>
              <a:buNone/>
              <a:defRPr sz="2100">
                <a:solidFill>
                  <a:schemeClr val="accent5"/>
                </a:solidFill>
              </a:defRPr>
            </a:lvl6pPr>
            <a:lvl7pPr lvl="6" rtl="0" algn="ctr">
              <a:lnSpc>
                <a:spcPct val="100000"/>
              </a:lnSpc>
              <a:spcBef>
                <a:spcPts val="0"/>
              </a:spcBef>
              <a:spcAft>
                <a:spcPts val="0"/>
              </a:spcAft>
              <a:buClr>
                <a:schemeClr val="accent5"/>
              </a:buClr>
              <a:buSzPts val="2100"/>
              <a:buNone/>
              <a:defRPr sz="2100">
                <a:solidFill>
                  <a:schemeClr val="accent5"/>
                </a:solidFill>
              </a:defRPr>
            </a:lvl7pPr>
            <a:lvl8pPr lvl="7" rtl="0" algn="ctr">
              <a:lnSpc>
                <a:spcPct val="100000"/>
              </a:lnSpc>
              <a:spcBef>
                <a:spcPts val="0"/>
              </a:spcBef>
              <a:spcAft>
                <a:spcPts val="0"/>
              </a:spcAft>
              <a:buClr>
                <a:schemeClr val="accent5"/>
              </a:buClr>
              <a:buSzPts val="2100"/>
              <a:buNone/>
              <a:defRPr sz="2100">
                <a:solidFill>
                  <a:schemeClr val="accent5"/>
                </a:solidFill>
              </a:defRPr>
            </a:lvl8pPr>
            <a:lvl9pPr lvl="8" rtl="0"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247" name="Google Shape;247;p3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chemeClr val="dk2"/>
              </a:buClr>
              <a:buSzPts val="1400"/>
              <a:buChar char="●"/>
              <a:defRPr>
                <a:solidFill>
                  <a:schemeClr val="dk2"/>
                </a:solidFill>
              </a:defRPr>
            </a:lvl1pPr>
            <a:lvl2pPr indent="-330200" lvl="1" marL="914400" rtl="0">
              <a:spcBef>
                <a:spcPts val="1600"/>
              </a:spcBef>
              <a:spcAft>
                <a:spcPts val="0"/>
              </a:spcAft>
              <a:buClr>
                <a:schemeClr val="accent3"/>
              </a:buClr>
              <a:buSzPts val="1600"/>
              <a:buChar char="○"/>
              <a:defRPr sz="1600">
                <a:solidFill>
                  <a:schemeClr val="accent3"/>
                </a:solidFill>
              </a:defRPr>
            </a:lvl2pPr>
            <a:lvl3pPr indent="-330200" lvl="2" marL="1371600" rtl="0">
              <a:spcBef>
                <a:spcPts val="1600"/>
              </a:spcBef>
              <a:spcAft>
                <a:spcPts val="0"/>
              </a:spcAft>
              <a:buClr>
                <a:schemeClr val="accent1"/>
              </a:buClr>
              <a:buSzPts val="1600"/>
              <a:buChar char="■"/>
              <a:defRPr sz="1600">
                <a:solidFill>
                  <a:schemeClr val="accent1"/>
                </a:solidFill>
              </a:defRPr>
            </a:lvl3pPr>
            <a:lvl4pPr indent="-330200" lvl="3" marL="1828800" rtl="0">
              <a:spcBef>
                <a:spcPts val="1600"/>
              </a:spcBef>
              <a:spcAft>
                <a:spcPts val="0"/>
              </a:spcAft>
              <a:buClr>
                <a:schemeClr val="accent2"/>
              </a:buClr>
              <a:buSzPts val="1600"/>
              <a:buChar char="●"/>
              <a:defRPr sz="1600">
                <a:solidFill>
                  <a:schemeClr val="accent2"/>
                </a:solidFill>
              </a:defRPr>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23850" lvl="6" marL="3200400" rtl="0">
              <a:spcBef>
                <a:spcPts val="1600"/>
              </a:spcBef>
              <a:spcAft>
                <a:spcPts val="0"/>
              </a:spcAft>
              <a:buSzPts val="1500"/>
              <a:buChar char="●"/>
              <a:defRPr sz="1500"/>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48" name="Google Shape;24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solidFill>
          <a:schemeClr val="accent3"/>
        </a:solidFill>
      </p:bgPr>
    </p:bg>
    <p:spTree>
      <p:nvGrpSpPr>
        <p:cNvPr id="59" name="Shape 59"/>
        <p:cNvGrpSpPr/>
        <p:nvPr/>
      </p:nvGrpSpPr>
      <p:grpSpPr>
        <a:xfrm>
          <a:off x="0" y="0"/>
          <a:ext cx="0" cy="0"/>
          <a:chOff x="0" y="0"/>
          <a:chExt cx="0" cy="0"/>
        </a:xfrm>
      </p:grpSpPr>
      <p:sp>
        <p:nvSpPr>
          <p:cNvPr id="60" name="Google Shape;60;p5"/>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28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 name="Google Shape;61;p5"/>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4E5EA3"/>
              </a:buClr>
              <a:buSzPts val="1800"/>
              <a:buChar char="●"/>
              <a:defRPr sz="1800">
                <a:solidFill>
                  <a:srgbClr val="4E5EA3"/>
                </a:solidFill>
              </a:defRPr>
            </a:lvl1pPr>
            <a:lvl2pPr indent="-330200" lvl="1" marL="914400" rtl="0">
              <a:lnSpc>
                <a:spcPct val="115000"/>
              </a:lnSpc>
              <a:spcBef>
                <a:spcPts val="1000"/>
              </a:spcBef>
              <a:spcAft>
                <a:spcPts val="0"/>
              </a:spcAft>
              <a:buClr>
                <a:srgbClr val="93C47D"/>
              </a:buClr>
              <a:buSzPts val="1600"/>
              <a:buFont typeface="Barlow Medium"/>
              <a:buChar char="○"/>
              <a:defRPr sz="1600">
                <a:solidFill>
                  <a:srgbClr val="93C47D"/>
                </a:solidFill>
                <a:latin typeface="Barlow Medium"/>
                <a:ea typeface="Barlow Medium"/>
                <a:cs typeface="Barlow Medium"/>
                <a:sym typeface="Barlow Medium"/>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lt1"/>
              </a:buClr>
              <a:buSzPts val="1400"/>
              <a:buChar char="●"/>
              <a:defRPr>
                <a:solidFill>
                  <a:schemeClr val="lt1"/>
                </a:solidFill>
              </a:defRPr>
            </a:lvl4pPr>
            <a:lvl5pPr indent="-317500" lvl="4" marL="2286000" rtl="0">
              <a:lnSpc>
                <a:spcPct val="115000"/>
              </a:lnSpc>
              <a:spcBef>
                <a:spcPts val="0"/>
              </a:spcBef>
              <a:spcAft>
                <a:spcPts val="0"/>
              </a:spcAft>
              <a:buClr>
                <a:srgbClr val="CB949F"/>
              </a:buClr>
              <a:buSzPts val="1400"/>
              <a:buChar char="○"/>
              <a:defRPr>
                <a:solidFill>
                  <a:srgbClr val="CB949F"/>
                </a:solidFill>
              </a:defRPr>
            </a:lvl5pPr>
            <a:lvl6pPr indent="-317500" lvl="5" marL="2743200" rtl="0">
              <a:lnSpc>
                <a:spcPct val="115000"/>
              </a:lnSpc>
              <a:spcBef>
                <a:spcPts val="0"/>
              </a:spcBef>
              <a:spcAft>
                <a:spcPts val="0"/>
              </a:spcAft>
              <a:buClr>
                <a:srgbClr val="4E5EA3"/>
              </a:buClr>
              <a:buSzPts val="1400"/>
              <a:buChar char="■"/>
              <a:defRPr>
                <a:solidFill>
                  <a:srgbClr val="4E5EA3"/>
                </a:solidFill>
              </a:defRPr>
            </a:lvl6pPr>
            <a:lvl7pPr indent="-317500" lvl="6" marL="3200400" rtl="0">
              <a:lnSpc>
                <a:spcPct val="115000"/>
              </a:lnSpc>
              <a:spcBef>
                <a:spcPts val="0"/>
              </a:spcBef>
              <a:spcAft>
                <a:spcPts val="0"/>
              </a:spcAft>
              <a:buClr>
                <a:srgbClr val="F9CB9C"/>
              </a:buClr>
              <a:buSzPts val="1400"/>
              <a:buChar char="●"/>
              <a:defRPr>
                <a:solidFill>
                  <a:srgbClr val="F9CB9C"/>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grpSp>
        <p:nvGrpSpPr>
          <p:cNvPr id="62" name="Google Shape;62;p5"/>
          <p:cNvGrpSpPr/>
          <p:nvPr/>
        </p:nvGrpSpPr>
        <p:grpSpPr>
          <a:xfrm>
            <a:off x="5294488" y="3923735"/>
            <a:ext cx="4559760" cy="2671715"/>
            <a:chOff x="5121838" y="4223660"/>
            <a:chExt cx="4559760" cy="2671715"/>
          </a:xfrm>
        </p:grpSpPr>
        <p:sp>
          <p:nvSpPr>
            <p:cNvPr id="63" name="Google Shape;63;p5"/>
            <p:cNvSpPr/>
            <p:nvPr/>
          </p:nvSpPr>
          <p:spPr>
            <a:xfrm flipH="1" rot="-8100000">
              <a:off x="6635820" y="4557558"/>
              <a:ext cx="1612203" cy="1612203"/>
            </a:xfrm>
            <a:prstGeom prst="roundRect">
              <a:avLst>
                <a:gd fmla="val 26193" name="adj"/>
              </a:avLst>
            </a:prstGeom>
            <a:solidFill>
              <a:srgbClr val="CAE1E2"/>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flipH="1" rot="-8100000">
              <a:off x="5455737" y="4777235"/>
              <a:ext cx="1612203" cy="1612203"/>
            </a:xfrm>
            <a:prstGeom prst="roundRect">
              <a:avLst>
                <a:gd fmla="val 26193" name="adj"/>
              </a:avLst>
            </a:prstGeom>
            <a:solidFill>
              <a:srgbClr val="F6E0B7"/>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flipH="1" rot="-8100000">
              <a:off x="7735497" y="4777235"/>
              <a:ext cx="1612203" cy="1612203"/>
            </a:xfrm>
            <a:prstGeom prst="roundRect">
              <a:avLst>
                <a:gd fmla="val 26193" name="adj"/>
              </a:avLst>
            </a:prstGeom>
            <a:solidFill>
              <a:srgbClr val="BCB6D1"/>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flipH="1" rot="-8100000">
              <a:off x="6635820" y="4949273"/>
              <a:ext cx="1612203" cy="1612203"/>
            </a:xfrm>
            <a:prstGeom prst="roundRect">
              <a:avLst>
                <a:gd fmla="val 26193" name="adj"/>
              </a:avLst>
            </a:prstGeom>
            <a:solidFill>
              <a:srgbClr val="F1B3BF"/>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5"/>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p:cSld name="TITLE_AND_BODY_1_2">
    <p:bg>
      <p:bgPr>
        <a:solidFill>
          <a:schemeClr val="lt2"/>
        </a:solidFill>
      </p:bgPr>
    </p:bg>
    <p:spTree>
      <p:nvGrpSpPr>
        <p:cNvPr id="68" name="Shape 68"/>
        <p:cNvGrpSpPr/>
        <p:nvPr/>
      </p:nvGrpSpPr>
      <p:grpSpPr>
        <a:xfrm>
          <a:off x="0" y="0"/>
          <a:ext cx="0" cy="0"/>
          <a:chOff x="0" y="0"/>
          <a:chExt cx="0" cy="0"/>
        </a:xfrm>
      </p:grpSpPr>
      <p:sp>
        <p:nvSpPr>
          <p:cNvPr id="69" name="Google Shape;69;p6"/>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0" name="Google Shape;70;p6"/>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rgbClr val="4E5EA3"/>
              </a:buClr>
              <a:buSzPts val="1600"/>
              <a:buChar char="●"/>
              <a:defRPr sz="1600">
                <a:solidFill>
                  <a:srgbClr val="4E5EA3"/>
                </a:solidFill>
              </a:defRPr>
            </a:lvl1pPr>
            <a:lvl2pPr indent="-317500" lvl="1" marL="914400" rtl="0">
              <a:lnSpc>
                <a:spcPct val="115000"/>
              </a:lnSpc>
              <a:spcBef>
                <a:spcPts val="1000"/>
              </a:spcBef>
              <a:spcAft>
                <a:spcPts val="0"/>
              </a:spcAft>
              <a:buClr>
                <a:schemeClr val="lt1"/>
              </a:buClr>
              <a:buSzPts val="1400"/>
              <a:buFont typeface="Barlow Medium"/>
              <a:buChar char="○"/>
              <a:defRPr>
                <a:solidFill>
                  <a:schemeClr val="lt1"/>
                </a:solidFill>
                <a:latin typeface="Barlow Medium"/>
                <a:ea typeface="Barlow Medium"/>
                <a:cs typeface="Barlow Medium"/>
                <a:sym typeface="Barlow Medium"/>
              </a:defRPr>
            </a:lvl2pPr>
            <a:lvl3pPr indent="-317500" lvl="2" marL="1371600" rtl="0">
              <a:lnSpc>
                <a:spcPct val="115000"/>
              </a:lnSpc>
              <a:spcBef>
                <a:spcPts val="0"/>
              </a:spcBef>
              <a:spcAft>
                <a:spcPts val="0"/>
              </a:spcAft>
              <a:buClr>
                <a:srgbClr val="0077C2"/>
              </a:buClr>
              <a:buSzPts val="1400"/>
              <a:buChar char="■"/>
              <a:defRPr>
                <a:solidFill>
                  <a:srgbClr val="0077C2"/>
                </a:solidFill>
              </a:defRPr>
            </a:lvl3pPr>
            <a:lvl4pPr indent="-317500" lvl="3" marL="1828800" rtl="0">
              <a:lnSpc>
                <a:spcPct val="115000"/>
              </a:lnSpc>
              <a:spcBef>
                <a:spcPts val="0"/>
              </a:spcBef>
              <a:spcAft>
                <a:spcPts val="0"/>
              </a:spcAft>
              <a:buClr>
                <a:schemeClr val="accent4"/>
              </a:buClr>
              <a:buSzPts val="1400"/>
              <a:buChar char="●"/>
              <a:defRPr>
                <a:solidFill>
                  <a:schemeClr val="accent4"/>
                </a:solidFill>
              </a:defRPr>
            </a:lvl4pPr>
            <a:lvl5pPr indent="-317500" lvl="4" marL="2286000" rtl="0">
              <a:lnSpc>
                <a:spcPct val="115000"/>
              </a:lnSpc>
              <a:spcBef>
                <a:spcPts val="0"/>
              </a:spcBef>
              <a:spcAft>
                <a:spcPts val="0"/>
              </a:spcAft>
              <a:buClr>
                <a:srgbClr val="C27BA0"/>
              </a:buClr>
              <a:buSzPts val="1400"/>
              <a:buChar char="○"/>
              <a:defRPr>
                <a:solidFill>
                  <a:srgbClr val="C27BA0"/>
                </a:solidFill>
              </a:defRPr>
            </a:lvl5pPr>
            <a:lvl6pPr indent="-317500" lvl="5" marL="2743200" rtl="0">
              <a:lnSpc>
                <a:spcPct val="115000"/>
              </a:lnSpc>
              <a:spcBef>
                <a:spcPts val="0"/>
              </a:spcBef>
              <a:spcAft>
                <a:spcPts val="0"/>
              </a:spcAft>
              <a:buClr>
                <a:srgbClr val="4E5EA3"/>
              </a:buClr>
              <a:buSzPts val="1400"/>
              <a:buChar char="■"/>
              <a:defRPr>
                <a:solidFill>
                  <a:srgbClr val="4E5EA3"/>
                </a:solidFill>
              </a:defRPr>
            </a:lvl6pPr>
            <a:lvl7pPr indent="-317500" lvl="6" marL="3200400" rtl="0">
              <a:lnSpc>
                <a:spcPct val="115000"/>
              </a:lnSpc>
              <a:spcBef>
                <a:spcPts val="0"/>
              </a:spcBef>
              <a:spcAft>
                <a:spcPts val="0"/>
              </a:spcAft>
              <a:buClr>
                <a:srgbClr val="F9CB9C"/>
              </a:buClr>
              <a:buSzPts val="1400"/>
              <a:buChar char="●"/>
              <a:defRPr>
                <a:solidFill>
                  <a:srgbClr val="F9CB9C"/>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grpSp>
        <p:nvGrpSpPr>
          <p:cNvPr id="71" name="Google Shape;71;p6"/>
          <p:cNvGrpSpPr/>
          <p:nvPr/>
        </p:nvGrpSpPr>
        <p:grpSpPr>
          <a:xfrm>
            <a:off x="5294488" y="3923735"/>
            <a:ext cx="4559760" cy="2671715"/>
            <a:chOff x="5121838" y="4223660"/>
            <a:chExt cx="4559760" cy="2671715"/>
          </a:xfrm>
        </p:grpSpPr>
        <p:sp>
          <p:nvSpPr>
            <p:cNvPr id="72" name="Google Shape;72;p6"/>
            <p:cNvSpPr/>
            <p:nvPr/>
          </p:nvSpPr>
          <p:spPr>
            <a:xfrm flipH="1" rot="-8100000">
              <a:off x="6635820" y="4557558"/>
              <a:ext cx="1612203" cy="1612203"/>
            </a:xfrm>
            <a:prstGeom prst="roundRect">
              <a:avLst>
                <a:gd fmla="val 26193" name="adj"/>
              </a:avLst>
            </a:prstGeom>
            <a:solidFill>
              <a:srgbClr val="CAE1E2"/>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flipH="1" rot="-8100000">
              <a:off x="5455737" y="4777235"/>
              <a:ext cx="1612203" cy="1612203"/>
            </a:xfrm>
            <a:prstGeom prst="roundRect">
              <a:avLst>
                <a:gd fmla="val 26193" name="adj"/>
              </a:avLst>
            </a:prstGeom>
            <a:solidFill>
              <a:srgbClr val="F6E0B7"/>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flipH="1" rot="-8100000">
              <a:off x="7735497" y="4777235"/>
              <a:ext cx="1612203" cy="1612203"/>
            </a:xfrm>
            <a:prstGeom prst="roundRect">
              <a:avLst>
                <a:gd fmla="val 26193" name="adj"/>
              </a:avLst>
            </a:prstGeom>
            <a:solidFill>
              <a:srgbClr val="BCB6D1"/>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flipH="1" rot="-8100000">
              <a:off x="6635820" y="4949273"/>
              <a:ext cx="1612203" cy="1612203"/>
            </a:xfrm>
            <a:prstGeom prst="roundRect">
              <a:avLst>
                <a:gd fmla="val 26193" name="adj"/>
              </a:avLst>
            </a:prstGeom>
            <a:solidFill>
              <a:srgbClr val="F1B3BF"/>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6"/>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bg>
      <p:bgPr>
        <a:solidFill>
          <a:schemeClr val="accent1"/>
        </a:solidFill>
      </p:bgPr>
    </p:bg>
    <p:spTree>
      <p:nvGrpSpPr>
        <p:cNvPr id="77" name="Shape 77"/>
        <p:cNvGrpSpPr/>
        <p:nvPr/>
      </p:nvGrpSpPr>
      <p:grpSpPr>
        <a:xfrm>
          <a:off x="0" y="0"/>
          <a:ext cx="0" cy="0"/>
          <a:chOff x="0" y="0"/>
          <a:chExt cx="0" cy="0"/>
        </a:xfrm>
      </p:grpSpPr>
      <p:sp>
        <p:nvSpPr>
          <p:cNvPr id="78" name="Google Shape;78;p7"/>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4E5EA3"/>
              </a:buClr>
              <a:buSzPts val="2800"/>
              <a:buNone/>
              <a:defRPr>
                <a:solidFill>
                  <a:srgbClr val="4E5EA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 name="Google Shape;79;p7"/>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lvl1pPr indent="-355600" lvl="0" marL="457200" rtl="0">
              <a:lnSpc>
                <a:spcPct val="115000"/>
              </a:lnSpc>
              <a:spcBef>
                <a:spcPts val="0"/>
              </a:spcBef>
              <a:spcAft>
                <a:spcPts val="0"/>
              </a:spcAft>
              <a:buClr>
                <a:schemeClr val="dk1"/>
              </a:buClr>
              <a:buSzPts val="2000"/>
              <a:buChar char="●"/>
              <a:defRPr sz="2000">
                <a:solidFill>
                  <a:schemeClr val="dk1"/>
                </a:solidFill>
              </a:defRPr>
            </a:lvl1pPr>
            <a:lvl2pPr indent="-342900" lvl="1" marL="914400" rtl="0">
              <a:lnSpc>
                <a:spcPct val="115000"/>
              </a:lnSpc>
              <a:spcBef>
                <a:spcPts val="1000"/>
              </a:spcBef>
              <a:spcAft>
                <a:spcPts val="0"/>
              </a:spcAft>
              <a:buClr>
                <a:srgbClr val="93C47D"/>
              </a:buClr>
              <a:buSzPts val="1800"/>
              <a:buFont typeface="Barlow Medium"/>
              <a:buChar char="○"/>
              <a:defRPr sz="1800">
                <a:solidFill>
                  <a:srgbClr val="93C47D"/>
                </a:solidFill>
                <a:latin typeface="Barlow Medium"/>
                <a:ea typeface="Barlow Medium"/>
                <a:cs typeface="Barlow Medium"/>
                <a:sym typeface="Barlow Medium"/>
              </a:defRPr>
            </a:lvl2pPr>
            <a:lvl3pPr indent="-330200" lvl="2" marL="1371600" rtl="0">
              <a:lnSpc>
                <a:spcPct val="115000"/>
              </a:lnSpc>
              <a:spcBef>
                <a:spcPts val="0"/>
              </a:spcBef>
              <a:spcAft>
                <a:spcPts val="0"/>
              </a:spcAft>
              <a:buClr>
                <a:srgbClr val="0077C2"/>
              </a:buClr>
              <a:buSzPts val="1600"/>
              <a:buChar char="■"/>
              <a:defRPr sz="1600">
                <a:solidFill>
                  <a:srgbClr val="0077C2"/>
                </a:solidFill>
              </a:defRPr>
            </a:lvl3pPr>
            <a:lvl4pPr indent="-330200" lvl="3" marL="1828800" rtl="0">
              <a:lnSpc>
                <a:spcPct val="115000"/>
              </a:lnSpc>
              <a:spcBef>
                <a:spcPts val="0"/>
              </a:spcBef>
              <a:spcAft>
                <a:spcPts val="0"/>
              </a:spcAft>
              <a:buClr>
                <a:schemeClr val="accent4"/>
              </a:buClr>
              <a:buSzPts val="1600"/>
              <a:buChar char="●"/>
              <a:defRPr sz="1600">
                <a:solidFill>
                  <a:schemeClr val="accent4"/>
                </a:solidFill>
              </a:defRPr>
            </a:lvl4pPr>
            <a:lvl5pPr indent="-317500" lvl="4" marL="2286000" rtl="0">
              <a:lnSpc>
                <a:spcPct val="115000"/>
              </a:lnSpc>
              <a:spcBef>
                <a:spcPts val="0"/>
              </a:spcBef>
              <a:spcAft>
                <a:spcPts val="0"/>
              </a:spcAft>
              <a:buClr>
                <a:srgbClr val="C27BA0"/>
              </a:buClr>
              <a:buSzPts val="1400"/>
              <a:buChar char="○"/>
              <a:defRPr>
                <a:solidFill>
                  <a:srgbClr val="C27BA0"/>
                </a:solidFill>
              </a:defRPr>
            </a:lvl5pPr>
            <a:lvl6pPr indent="-317500" lvl="5" marL="2743200" rtl="0">
              <a:lnSpc>
                <a:spcPct val="115000"/>
              </a:lnSpc>
              <a:spcBef>
                <a:spcPts val="0"/>
              </a:spcBef>
              <a:spcAft>
                <a:spcPts val="0"/>
              </a:spcAft>
              <a:buClr>
                <a:srgbClr val="4E5EA3"/>
              </a:buClr>
              <a:buSzPts val="1400"/>
              <a:buChar char="■"/>
              <a:defRPr>
                <a:solidFill>
                  <a:srgbClr val="4E5EA3"/>
                </a:solidFill>
              </a:defRPr>
            </a:lvl6pPr>
            <a:lvl7pPr indent="-317500" lvl="6" marL="3200400" rtl="0">
              <a:lnSpc>
                <a:spcPct val="115000"/>
              </a:lnSpc>
              <a:spcBef>
                <a:spcPts val="0"/>
              </a:spcBef>
              <a:spcAft>
                <a:spcPts val="0"/>
              </a:spcAft>
              <a:buClr>
                <a:srgbClr val="F9CB9C"/>
              </a:buClr>
              <a:buSzPts val="1400"/>
              <a:buChar char="●"/>
              <a:defRPr>
                <a:solidFill>
                  <a:srgbClr val="F9CB9C"/>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80" name="Google Shape;80;p7"/>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2">
  <p:cSld name="TITLE_AND_BODY_1_1_2">
    <p:bg>
      <p:bgPr>
        <a:solidFill>
          <a:schemeClr val="accent2"/>
        </a:solidFill>
      </p:bgPr>
    </p:bg>
    <p:spTree>
      <p:nvGrpSpPr>
        <p:cNvPr id="81" name="Shape 81"/>
        <p:cNvGrpSpPr/>
        <p:nvPr/>
      </p:nvGrpSpPr>
      <p:grpSpPr>
        <a:xfrm>
          <a:off x="0" y="0"/>
          <a:ext cx="0" cy="0"/>
          <a:chOff x="0" y="0"/>
          <a:chExt cx="0" cy="0"/>
        </a:xfrm>
      </p:grpSpPr>
      <p:sp>
        <p:nvSpPr>
          <p:cNvPr id="82" name="Google Shape;82;p8"/>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 name="Google Shape;83;p8"/>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rgbClr val="0077C2"/>
              </a:buClr>
              <a:buSzPts val="1600"/>
              <a:buChar char="●"/>
              <a:defRPr sz="1600">
                <a:solidFill>
                  <a:srgbClr val="0077C2"/>
                </a:solidFill>
              </a:defRPr>
            </a:lvl1pPr>
            <a:lvl2pPr indent="-317500" lvl="1" marL="914400" rtl="0">
              <a:lnSpc>
                <a:spcPct val="115000"/>
              </a:lnSpc>
              <a:spcBef>
                <a:spcPts val="100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2pPr>
            <a:lvl3pPr indent="-317500" lvl="2" marL="1371600" rtl="0">
              <a:lnSpc>
                <a:spcPct val="115000"/>
              </a:lnSpc>
              <a:spcBef>
                <a:spcPts val="0"/>
              </a:spcBef>
              <a:spcAft>
                <a:spcPts val="0"/>
              </a:spcAft>
              <a:buClr>
                <a:srgbClr val="CB949F"/>
              </a:buClr>
              <a:buSzPts val="1400"/>
              <a:buChar char="■"/>
              <a:defRPr>
                <a:solidFill>
                  <a:srgbClr val="CB949F"/>
                </a:solidFill>
              </a:defRPr>
            </a:lvl3pPr>
            <a:lvl4pPr indent="-317500" lvl="3" marL="1828800" rtl="0">
              <a:lnSpc>
                <a:spcPct val="115000"/>
              </a:lnSpc>
              <a:spcBef>
                <a:spcPts val="0"/>
              </a:spcBef>
              <a:spcAft>
                <a:spcPts val="0"/>
              </a:spcAft>
              <a:buClr>
                <a:srgbClr val="FEFEFE"/>
              </a:buClr>
              <a:buSzPts val="1400"/>
              <a:buChar char="●"/>
              <a:defRPr>
                <a:solidFill>
                  <a:srgbClr val="FEFEFE"/>
                </a:solidFill>
              </a:defRPr>
            </a:lvl4pPr>
            <a:lvl5pPr indent="-317500" lvl="4" marL="2286000" rtl="0">
              <a:lnSpc>
                <a:spcPct val="115000"/>
              </a:lnSpc>
              <a:spcBef>
                <a:spcPts val="0"/>
              </a:spcBef>
              <a:spcAft>
                <a:spcPts val="0"/>
              </a:spcAft>
              <a:buClr>
                <a:srgbClr val="C27BA0"/>
              </a:buClr>
              <a:buSzPts val="1400"/>
              <a:buChar char="○"/>
              <a:defRPr>
                <a:solidFill>
                  <a:srgbClr val="C27BA0"/>
                </a:solidFill>
              </a:defRPr>
            </a:lvl5pPr>
            <a:lvl6pPr indent="-317500" lvl="5" marL="2743200" rtl="0">
              <a:lnSpc>
                <a:spcPct val="115000"/>
              </a:lnSpc>
              <a:spcBef>
                <a:spcPts val="0"/>
              </a:spcBef>
              <a:spcAft>
                <a:spcPts val="0"/>
              </a:spcAft>
              <a:buClr>
                <a:srgbClr val="4E5EA3"/>
              </a:buClr>
              <a:buSzPts val="1400"/>
              <a:buChar char="■"/>
              <a:defRPr>
                <a:solidFill>
                  <a:srgbClr val="4E5EA3"/>
                </a:solidFill>
              </a:defRPr>
            </a:lvl6pPr>
            <a:lvl7pPr indent="-317500" lvl="6" marL="3200400" rtl="0">
              <a:lnSpc>
                <a:spcPct val="115000"/>
              </a:lnSpc>
              <a:spcBef>
                <a:spcPts val="0"/>
              </a:spcBef>
              <a:spcAft>
                <a:spcPts val="0"/>
              </a:spcAft>
              <a:buClr>
                <a:srgbClr val="F9CB9C"/>
              </a:buClr>
              <a:buSzPts val="1400"/>
              <a:buChar char="●"/>
              <a:defRPr>
                <a:solidFill>
                  <a:srgbClr val="F9CB9C"/>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84" name="Google Shape;84;p8"/>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p:cSld name="TITLE_AND_BODY_1_1_1">
    <p:bg>
      <p:bgPr>
        <a:solidFill>
          <a:schemeClr val="dk2"/>
        </a:solidFill>
      </p:bgPr>
    </p:bg>
    <p:spTree>
      <p:nvGrpSpPr>
        <p:cNvPr id="85" name="Shape 85"/>
        <p:cNvGrpSpPr/>
        <p:nvPr/>
      </p:nvGrpSpPr>
      <p:grpSpPr>
        <a:xfrm>
          <a:off x="0" y="0"/>
          <a:ext cx="0" cy="0"/>
          <a:chOff x="0" y="0"/>
          <a:chExt cx="0" cy="0"/>
        </a:xfrm>
      </p:grpSpPr>
      <p:sp>
        <p:nvSpPr>
          <p:cNvPr id="86" name="Google Shape;86;p9"/>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6D9EEB"/>
              </a:buClr>
              <a:buSzPts val="2800"/>
              <a:buNone/>
              <a:defRPr>
                <a:solidFill>
                  <a:srgbClr val="6D9EEB"/>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7" name="Google Shape;87;p9"/>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chemeClr val="dk1"/>
              </a:buClr>
              <a:buSzPts val="1600"/>
              <a:buChar char="●"/>
              <a:defRPr sz="1600">
                <a:solidFill>
                  <a:schemeClr val="dk1"/>
                </a:solidFill>
              </a:defRPr>
            </a:lvl1pPr>
            <a:lvl2pPr indent="-317500" lvl="1" marL="914400" rtl="0">
              <a:lnSpc>
                <a:spcPct val="115000"/>
              </a:lnSpc>
              <a:spcBef>
                <a:spcPts val="1000"/>
              </a:spcBef>
              <a:spcAft>
                <a:spcPts val="0"/>
              </a:spcAft>
              <a:buClr>
                <a:srgbClr val="93C47D"/>
              </a:buClr>
              <a:buSzPts val="1400"/>
              <a:buFont typeface="Barlow Medium"/>
              <a:buChar char="○"/>
              <a:defRPr>
                <a:solidFill>
                  <a:srgbClr val="93C47D"/>
                </a:solidFill>
                <a:latin typeface="Barlow Medium"/>
                <a:ea typeface="Barlow Medium"/>
                <a:cs typeface="Barlow Medium"/>
                <a:sym typeface="Barlow Medium"/>
              </a:defRPr>
            </a:lvl2pPr>
            <a:lvl3pPr indent="-317500" lvl="2" marL="1371600" rtl="0">
              <a:lnSpc>
                <a:spcPct val="115000"/>
              </a:lnSpc>
              <a:spcBef>
                <a:spcPts val="0"/>
              </a:spcBef>
              <a:spcAft>
                <a:spcPts val="0"/>
              </a:spcAft>
              <a:buClr>
                <a:srgbClr val="0077C2"/>
              </a:buClr>
              <a:buSzPts val="1400"/>
              <a:buChar char="■"/>
              <a:defRPr>
                <a:solidFill>
                  <a:srgbClr val="0077C2"/>
                </a:solidFill>
              </a:defRPr>
            </a:lvl3pPr>
            <a:lvl4pPr indent="-317500" lvl="3" marL="1828800" rtl="0">
              <a:lnSpc>
                <a:spcPct val="115000"/>
              </a:lnSpc>
              <a:spcBef>
                <a:spcPts val="0"/>
              </a:spcBef>
              <a:spcAft>
                <a:spcPts val="0"/>
              </a:spcAft>
              <a:buClr>
                <a:schemeClr val="accent4"/>
              </a:buClr>
              <a:buSzPts val="1400"/>
              <a:buChar char="●"/>
              <a:defRPr>
                <a:solidFill>
                  <a:schemeClr val="accent4"/>
                </a:solidFill>
              </a:defRPr>
            </a:lvl4pPr>
            <a:lvl5pPr indent="-317500" lvl="4" marL="2286000" rtl="0">
              <a:lnSpc>
                <a:spcPct val="115000"/>
              </a:lnSpc>
              <a:spcBef>
                <a:spcPts val="0"/>
              </a:spcBef>
              <a:spcAft>
                <a:spcPts val="0"/>
              </a:spcAft>
              <a:buClr>
                <a:srgbClr val="C27BA0"/>
              </a:buClr>
              <a:buSzPts val="1400"/>
              <a:buChar char="○"/>
              <a:defRPr>
                <a:solidFill>
                  <a:srgbClr val="C27BA0"/>
                </a:solidFill>
              </a:defRPr>
            </a:lvl5pPr>
            <a:lvl6pPr indent="-317500" lvl="5" marL="2743200" rtl="0">
              <a:lnSpc>
                <a:spcPct val="115000"/>
              </a:lnSpc>
              <a:spcBef>
                <a:spcPts val="0"/>
              </a:spcBef>
              <a:spcAft>
                <a:spcPts val="0"/>
              </a:spcAft>
              <a:buClr>
                <a:srgbClr val="4E5EA3"/>
              </a:buClr>
              <a:buSzPts val="1400"/>
              <a:buChar char="■"/>
              <a:defRPr>
                <a:solidFill>
                  <a:srgbClr val="4E5EA3"/>
                </a:solidFill>
              </a:defRPr>
            </a:lvl6pPr>
            <a:lvl7pPr indent="-317500" lvl="6" marL="3200400" rtl="0">
              <a:lnSpc>
                <a:spcPct val="115000"/>
              </a:lnSpc>
              <a:spcBef>
                <a:spcPts val="0"/>
              </a:spcBef>
              <a:spcAft>
                <a:spcPts val="0"/>
              </a:spcAft>
              <a:buClr>
                <a:srgbClr val="F9CB9C"/>
              </a:buClr>
              <a:buSzPts val="1400"/>
              <a:buChar char="●"/>
              <a:defRPr>
                <a:solidFill>
                  <a:srgbClr val="F9CB9C"/>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88" name="Google Shape;88;p9"/>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1"/>
        </a:solidFill>
      </p:bgPr>
    </p:bg>
    <p:spTree>
      <p:nvGrpSpPr>
        <p:cNvPr id="89" name="Shape 89"/>
        <p:cNvGrpSpPr/>
        <p:nvPr/>
      </p:nvGrpSpPr>
      <p:grpSpPr>
        <a:xfrm>
          <a:off x="0" y="0"/>
          <a:ext cx="0" cy="0"/>
          <a:chOff x="0" y="0"/>
          <a:chExt cx="0" cy="0"/>
        </a:xfrm>
      </p:grpSpPr>
      <p:sp>
        <p:nvSpPr>
          <p:cNvPr id="90" name="Google Shape;90;p10"/>
          <p:cNvSpPr txBox="1"/>
          <p:nvPr>
            <p:ph idx="1" type="subTitle"/>
          </p:nvPr>
        </p:nvSpPr>
        <p:spPr>
          <a:xfrm>
            <a:off x="1181425" y="2303125"/>
            <a:ext cx="2907600" cy="713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1" name="Google Shape;91;p10"/>
          <p:cNvSpPr txBox="1"/>
          <p:nvPr>
            <p:ph idx="2" type="subTitle"/>
          </p:nvPr>
        </p:nvSpPr>
        <p:spPr>
          <a:xfrm>
            <a:off x="4836300" y="2303125"/>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2" name="Google Shape;92;p10"/>
          <p:cNvSpPr txBox="1"/>
          <p:nvPr>
            <p:ph idx="3" type="subTitle"/>
          </p:nvPr>
        </p:nvSpPr>
        <p:spPr>
          <a:xfrm>
            <a:off x="1181425" y="2917150"/>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 name="Google Shape;93;p10"/>
          <p:cNvSpPr txBox="1"/>
          <p:nvPr>
            <p:ph idx="4" type="subTitle"/>
          </p:nvPr>
        </p:nvSpPr>
        <p:spPr>
          <a:xfrm>
            <a:off x="4836300" y="2917150"/>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10"/>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95" name="Google Shape;95;p1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Aclonica"/>
              <a:buNone/>
              <a:defRPr sz="2800">
                <a:solidFill>
                  <a:schemeClr val="dk1"/>
                </a:solidFill>
                <a:latin typeface="Aclonica"/>
                <a:ea typeface="Aclonica"/>
                <a:cs typeface="Aclonica"/>
                <a:sym typeface="Aclonic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5"/>
              </a:buClr>
              <a:buSzPts val="1400"/>
              <a:buFont typeface="Barlow"/>
              <a:buChar char="●"/>
              <a:defRPr>
                <a:solidFill>
                  <a:schemeClr val="accent5"/>
                </a:solidFill>
                <a:latin typeface="Barlow"/>
                <a:ea typeface="Barlow"/>
                <a:cs typeface="Barlow"/>
                <a:sym typeface="Barlow"/>
              </a:defRPr>
            </a:lvl1pPr>
            <a:lvl2pPr indent="-317500" lvl="1" marL="914400">
              <a:lnSpc>
                <a:spcPct val="100000"/>
              </a:lnSpc>
              <a:spcBef>
                <a:spcPts val="1600"/>
              </a:spcBef>
              <a:spcAft>
                <a:spcPts val="0"/>
              </a:spcAft>
              <a:buClr>
                <a:schemeClr val="accent5"/>
              </a:buClr>
              <a:buSzPts val="1400"/>
              <a:buFont typeface="Barlow"/>
              <a:buChar char="○"/>
              <a:defRPr>
                <a:solidFill>
                  <a:schemeClr val="accent5"/>
                </a:solidFill>
                <a:latin typeface="Barlow"/>
                <a:ea typeface="Barlow"/>
                <a:cs typeface="Barlow"/>
                <a:sym typeface="Barlow"/>
              </a:defRPr>
            </a:lvl2pPr>
            <a:lvl3pPr indent="-317500" lvl="2" marL="1371600">
              <a:lnSpc>
                <a:spcPct val="100000"/>
              </a:lnSpc>
              <a:spcBef>
                <a:spcPts val="1600"/>
              </a:spcBef>
              <a:spcAft>
                <a:spcPts val="0"/>
              </a:spcAft>
              <a:buClr>
                <a:schemeClr val="accent5"/>
              </a:buClr>
              <a:buSzPts val="1400"/>
              <a:buFont typeface="Barlow"/>
              <a:buChar char="■"/>
              <a:defRPr>
                <a:solidFill>
                  <a:schemeClr val="accent5"/>
                </a:solidFill>
                <a:latin typeface="Barlow"/>
                <a:ea typeface="Barlow"/>
                <a:cs typeface="Barlow"/>
                <a:sym typeface="Barlow"/>
              </a:defRPr>
            </a:lvl3pPr>
            <a:lvl4pPr indent="-317500" lvl="3" marL="1828800">
              <a:lnSpc>
                <a:spcPct val="100000"/>
              </a:lnSpc>
              <a:spcBef>
                <a:spcPts val="1600"/>
              </a:spcBef>
              <a:spcAft>
                <a:spcPts val="0"/>
              </a:spcAft>
              <a:buClr>
                <a:schemeClr val="accent5"/>
              </a:buClr>
              <a:buSzPts val="1400"/>
              <a:buFont typeface="Barlow"/>
              <a:buChar char="●"/>
              <a:defRPr>
                <a:solidFill>
                  <a:schemeClr val="accent5"/>
                </a:solidFill>
                <a:latin typeface="Barlow"/>
                <a:ea typeface="Barlow"/>
                <a:cs typeface="Barlow"/>
                <a:sym typeface="Barlow"/>
              </a:defRPr>
            </a:lvl4pPr>
            <a:lvl5pPr indent="-317500" lvl="4" marL="2286000">
              <a:lnSpc>
                <a:spcPct val="100000"/>
              </a:lnSpc>
              <a:spcBef>
                <a:spcPts val="1600"/>
              </a:spcBef>
              <a:spcAft>
                <a:spcPts val="0"/>
              </a:spcAft>
              <a:buClr>
                <a:schemeClr val="accent5"/>
              </a:buClr>
              <a:buSzPts val="1400"/>
              <a:buFont typeface="Barlow"/>
              <a:buChar char="○"/>
              <a:defRPr>
                <a:solidFill>
                  <a:schemeClr val="accent5"/>
                </a:solidFill>
                <a:latin typeface="Barlow"/>
                <a:ea typeface="Barlow"/>
                <a:cs typeface="Barlow"/>
                <a:sym typeface="Barlow"/>
              </a:defRPr>
            </a:lvl5pPr>
            <a:lvl6pPr indent="-317500" lvl="5" marL="2743200">
              <a:lnSpc>
                <a:spcPct val="100000"/>
              </a:lnSpc>
              <a:spcBef>
                <a:spcPts val="1600"/>
              </a:spcBef>
              <a:spcAft>
                <a:spcPts val="0"/>
              </a:spcAft>
              <a:buClr>
                <a:schemeClr val="accent5"/>
              </a:buClr>
              <a:buSzPts val="1400"/>
              <a:buFont typeface="Barlow"/>
              <a:buChar char="■"/>
              <a:defRPr>
                <a:solidFill>
                  <a:schemeClr val="accent5"/>
                </a:solidFill>
                <a:latin typeface="Barlow"/>
                <a:ea typeface="Barlow"/>
                <a:cs typeface="Barlow"/>
                <a:sym typeface="Barlow"/>
              </a:defRPr>
            </a:lvl6pPr>
            <a:lvl7pPr indent="-317500" lvl="6" marL="3200400">
              <a:lnSpc>
                <a:spcPct val="100000"/>
              </a:lnSpc>
              <a:spcBef>
                <a:spcPts val="1600"/>
              </a:spcBef>
              <a:spcAft>
                <a:spcPts val="0"/>
              </a:spcAft>
              <a:buClr>
                <a:schemeClr val="accent5"/>
              </a:buClr>
              <a:buSzPts val="1400"/>
              <a:buFont typeface="Barlow"/>
              <a:buChar char="●"/>
              <a:defRPr>
                <a:solidFill>
                  <a:schemeClr val="accent5"/>
                </a:solidFill>
                <a:latin typeface="Barlow"/>
                <a:ea typeface="Barlow"/>
                <a:cs typeface="Barlow"/>
                <a:sym typeface="Barlow"/>
              </a:defRPr>
            </a:lvl7pPr>
            <a:lvl8pPr indent="-317500" lvl="7" marL="3657600">
              <a:lnSpc>
                <a:spcPct val="100000"/>
              </a:lnSpc>
              <a:spcBef>
                <a:spcPts val="1600"/>
              </a:spcBef>
              <a:spcAft>
                <a:spcPts val="0"/>
              </a:spcAft>
              <a:buClr>
                <a:schemeClr val="accent5"/>
              </a:buClr>
              <a:buSzPts val="1400"/>
              <a:buFont typeface="Barlow"/>
              <a:buChar char="○"/>
              <a:defRPr>
                <a:solidFill>
                  <a:schemeClr val="accent5"/>
                </a:solidFill>
                <a:latin typeface="Barlow"/>
                <a:ea typeface="Barlow"/>
                <a:cs typeface="Barlow"/>
                <a:sym typeface="Barlow"/>
              </a:defRPr>
            </a:lvl8pPr>
            <a:lvl9pPr indent="-317500" lvl="8" marL="4114800">
              <a:lnSpc>
                <a:spcPct val="100000"/>
              </a:lnSpc>
              <a:spcBef>
                <a:spcPts val="1600"/>
              </a:spcBef>
              <a:spcAft>
                <a:spcPts val="1600"/>
              </a:spcAft>
              <a:buClr>
                <a:schemeClr val="accent5"/>
              </a:buClr>
              <a:buSzPts val="1400"/>
              <a:buFont typeface="Barlow"/>
              <a:buChar char="■"/>
              <a:defRPr>
                <a:solidFill>
                  <a:schemeClr val="accent5"/>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0.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 Id="rId3" Type="http://schemas.openxmlformats.org/officeDocument/2006/relationships/image" Target="../media/image22.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en.wikipedia.org/wiki/Cellular_network" TargetMode="External"/><Relationship Id="rId4" Type="http://schemas.openxmlformats.org/officeDocument/2006/relationships/hyperlink" Target="https://www.wired.com/2016/04/the-critical-hole-at-the-heart-of-cell-phone-infrastructure/" TargetMode="External"/><Relationship Id="rId9" Type="http://schemas.openxmlformats.org/officeDocument/2006/relationships/hyperlink" Target="https://sec.cloudapps.cisco.com/security/center/content/CiscoSecurityAdvisory/cisco-sa-20160621-asr" TargetMode="External"/><Relationship Id="rId5" Type="http://schemas.openxmlformats.org/officeDocument/2006/relationships/hyperlink" Target="https://blog.adaptivemobile.com/author/cathal-mcdaid" TargetMode="External"/><Relationship Id="rId6" Type="http://schemas.openxmlformats.org/officeDocument/2006/relationships/hyperlink" Target="https://blog.adaptivemobile.com/russia-ukraine-telecom-monitoring" TargetMode="External"/><Relationship Id="rId7" Type="http://schemas.openxmlformats.org/officeDocument/2006/relationships/hyperlink" Target="https://www.cnvd.org.cn/flaw/show/CNVD-2014-00546" TargetMode="External"/><Relationship Id="rId8" Type="http://schemas.openxmlformats.org/officeDocument/2006/relationships/hyperlink" Target="https://www.cisco.com/c/en/us/support/docs/csa/cisco-sa-cisco-pdng-dos-KmzwEy2Q.html" TargetMode="External"/><Relationship Id="rId11" Type="http://schemas.openxmlformats.org/officeDocument/2006/relationships/hyperlink" Target="https://www.p1sec.com/corp/category/p1-security/" TargetMode="External"/><Relationship Id="rId10" Type="http://schemas.openxmlformats.org/officeDocument/2006/relationships/hyperlink" Target="https://www.cybersecuritydive.com/news/5g-security-breaches/636693/" TargetMode="External"/><Relationship Id="rId13" Type="http://schemas.openxmlformats.org/officeDocument/2006/relationships/hyperlink" Target="https://www.p1sec.com/corp/category/p1-security/" TargetMode="External"/><Relationship Id="rId12" Type="http://schemas.openxmlformats.org/officeDocument/2006/relationships/hyperlink" Target="https://networksimulationtools.com/5g-network-attacks-projects/" TargetMode="External"/><Relationship Id="rId14" Type="http://schemas.openxmlformats.org/officeDocument/2006/relationships/hyperlink" Target="https://homepage.divms.uiowa.edu/~comarhaider/publications/LTE-torpedo-NDSS19.pdf"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citeseerx.ist.psu.edu/document?repid=rep1&amp;type=pdf&amp;doi=cb5197dfceb76fe6ac37909c6ef935285f9e0cc7" TargetMode="External"/><Relationship Id="rId4" Type="http://schemas.openxmlformats.org/officeDocument/2006/relationships/hyperlink" Target="https://support.zte.com.cn/support/news/LoopholeInfoDetail.aspx?newsId=1010203" TargetMode="External"/><Relationship Id="rId9" Type="http://schemas.openxmlformats.org/officeDocument/2006/relationships/hyperlink" Target="https://resources.infosecinstitute.com/topics/hacking/cheating-voip-security-by-flooding-the-sip/" TargetMode="External"/><Relationship Id="rId5" Type="http://schemas.openxmlformats.org/officeDocument/2006/relationships/hyperlink" Target="https://www.pentestpartners.com/security-blog/zte-mf910-an-end-of-life-router-running-lots-of-vivacious-hidden-code/" TargetMode="External"/><Relationship Id="rId6" Type="http://schemas.openxmlformats.org/officeDocument/2006/relationships/hyperlink" Target="https://conference.hitb.org/hitbsecconf2013ams/materials/D1T2%20-%20Philippe%20Langlois%20-%20Hacking%20HLR%20HSS%20and%20MME%20Core%20Network%20Elements.pdf" TargetMode="External"/><Relationship Id="rId7" Type="http://schemas.openxmlformats.org/officeDocument/2006/relationships/hyperlink" Target="https://thehackernews.com/2018/03/4g-lte-network-hacking.html" TargetMode="External"/><Relationship Id="rId8" Type="http://schemas.openxmlformats.org/officeDocument/2006/relationships/hyperlink" Target="https://syssec.kaist.ac.kr/pub/2018/hong_ndss_2018.pdf"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i.blackhat.com/USA-19/Wednesday/us-19-Shaik-New-Vulnerabilities-In-5G-Networks-wp.pdf" TargetMode="External"/><Relationship Id="rId4" Type="http://schemas.openxmlformats.org/officeDocument/2006/relationships/hyperlink" Target="https://www.cnvd.org.cn/flaw/show/CNVD-2010-0844" TargetMode="External"/><Relationship Id="rId9" Type="http://schemas.openxmlformats.org/officeDocument/2006/relationships/hyperlink" Target="https://i.blackhat.com/USA-19/Wednesday/us-19-Shaik-New-Vulnerabilities-In-5G-Networks-wp.pdf" TargetMode="External"/><Relationship Id="rId5" Type="http://schemas.openxmlformats.org/officeDocument/2006/relationships/hyperlink" Target="https://www.cnvd.org.cn/flaw/show/CNVD-2020-71678" TargetMode="External"/><Relationship Id="rId6" Type="http://schemas.openxmlformats.org/officeDocument/2006/relationships/hyperlink" Target="https://sec.cloudapps.cisco.com/security/center/content/CiscoSecurityAdvisory/Cisco-SA-20150619-CVE-2015-4201" TargetMode="External"/><Relationship Id="rId7" Type="http://schemas.openxmlformats.org/officeDocument/2006/relationships/hyperlink" Target="https://www.mpirical.com/" TargetMode="External"/><Relationship Id="rId8" Type="http://schemas.openxmlformats.org/officeDocument/2006/relationships/hyperlink" Target="https://www.cisa.gov/news-events/alerts/2023/07/17/nsa-cisa-release-guidance-security-considerations-5g-network-slicing" TargetMode="External"/><Relationship Id="rId11" Type="http://schemas.openxmlformats.org/officeDocument/2006/relationships/hyperlink" Target="https://support.zte.com.cn/support/news/LoopholeInfoDetail.aspx?newsId=1010203" TargetMode="External"/><Relationship Id="rId10" Type="http://schemas.openxmlformats.org/officeDocument/2006/relationships/hyperlink" Target="https://www.cisa.gov/news-events/alerts/2023/07/17/nsa-cisa-release-guidance-security-considerations-5g-network-slicing" TargetMode="External"/><Relationship Id="rId12" Type="http://schemas.openxmlformats.org/officeDocument/2006/relationships/hyperlink" Target="https://media.defense.gov/2021/May/10/2002637751/-1/-1/1/POTENTIAL%20THREAT%20VECTORS%20TO%205G%20INFRASTRUCTURE.PD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ph type="ctrTitle"/>
          </p:nvPr>
        </p:nvSpPr>
        <p:spPr>
          <a:xfrm>
            <a:off x="1680300" y="1248400"/>
            <a:ext cx="5783400" cy="13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480"/>
              <a:t>Nothin’ but a G Thang</a:t>
            </a:r>
            <a:endParaRPr sz="4480"/>
          </a:p>
          <a:p>
            <a:pPr indent="0" lvl="0" marL="0" rtl="0" algn="ctr">
              <a:spcBef>
                <a:spcPts val="0"/>
              </a:spcBef>
              <a:spcAft>
                <a:spcPts val="0"/>
              </a:spcAft>
              <a:buSzPts val="990"/>
              <a:buNone/>
            </a:pPr>
            <a:r>
              <a:rPr lang="en" sz="2080"/>
              <a:t>The Evolution of Cellular Networks</a:t>
            </a:r>
            <a:endParaRPr sz="2080"/>
          </a:p>
        </p:txBody>
      </p:sp>
      <p:sp>
        <p:nvSpPr>
          <p:cNvPr id="254" name="Google Shape;254;p35"/>
          <p:cNvSpPr txBox="1"/>
          <p:nvPr>
            <p:ph idx="1" type="subTitle"/>
          </p:nvPr>
        </p:nvSpPr>
        <p:spPr>
          <a:xfrm>
            <a:off x="1680300" y="2846250"/>
            <a:ext cx="5783400" cy="12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83"/>
              <a:t>Tracy Mosley</a:t>
            </a:r>
            <a:endParaRPr sz="3083"/>
          </a:p>
          <a:p>
            <a:pPr indent="0" lvl="0" marL="0" rtl="0" algn="ctr">
              <a:spcBef>
                <a:spcPts val="0"/>
              </a:spcBef>
              <a:spcAft>
                <a:spcPts val="0"/>
              </a:spcAft>
              <a:buNone/>
            </a:pPr>
            <a:r>
              <a:rPr lang="en" sz="1700"/>
              <a:t>      </a:t>
            </a:r>
            <a:r>
              <a:rPr lang="en" sz="1700"/>
              <a:t>hackerpinup</a:t>
            </a:r>
            <a:endParaRPr sz="1700"/>
          </a:p>
          <a:p>
            <a:pPr indent="0" lvl="0" marL="0" rtl="0" algn="ctr">
              <a:spcBef>
                <a:spcPts val="0"/>
              </a:spcBef>
              <a:spcAft>
                <a:spcPts val="0"/>
              </a:spcAft>
              <a:buNone/>
            </a:pPr>
            <a:r>
              <a:rPr lang="en" sz="1700"/>
              <a:t>      hackerpinup@infosec.exchange</a:t>
            </a:r>
            <a:endParaRPr sz="1700"/>
          </a:p>
        </p:txBody>
      </p:sp>
      <p:pic>
        <p:nvPicPr>
          <p:cNvPr id="255" name="Google Shape;255;p35"/>
          <p:cNvPicPr preferRelativeResize="0"/>
          <p:nvPr/>
        </p:nvPicPr>
        <p:blipFill>
          <a:blip r:embed="rId3">
            <a:alphaModFix/>
          </a:blip>
          <a:stretch>
            <a:fillRect/>
          </a:stretch>
        </p:blipFill>
        <p:spPr>
          <a:xfrm>
            <a:off x="2940208" y="3799775"/>
            <a:ext cx="227667" cy="244525"/>
          </a:xfrm>
          <a:prstGeom prst="rect">
            <a:avLst/>
          </a:prstGeom>
          <a:noFill/>
          <a:ln>
            <a:noFill/>
          </a:ln>
        </p:spPr>
      </p:pic>
      <p:pic>
        <p:nvPicPr>
          <p:cNvPr id="256" name="Google Shape;256;p35"/>
          <p:cNvPicPr preferRelativeResize="0"/>
          <p:nvPr/>
        </p:nvPicPr>
        <p:blipFill>
          <a:blip r:embed="rId4">
            <a:alphaModFix/>
          </a:blip>
          <a:stretch>
            <a:fillRect/>
          </a:stretch>
        </p:blipFill>
        <p:spPr>
          <a:xfrm>
            <a:off x="3840775" y="3482550"/>
            <a:ext cx="255600" cy="210376"/>
          </a:xfrm>
          <a:prstGeom prst="rect">
            <a:avLst/>
          </a:prstGeom>
          <a:noFill/>
          <a:ln>
            <a:noFill/>
          </a:ln>
        </p:spPr>
      </p:pic>
      <p:sp>
        <p:nvSpPr>
          <p:cNvPr id="257" name="Google Shape;257;p35"/>
          <p:cNvSpPr txBox="1"/>
          <p:nvPr/>
        </p:nvSpPr>
        <p:spPr>
          <a:xfrm>
            <a:off x="7596750" y="4743300"/>
            <a:ext cx="26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8E7CC3"/>
                </a:solidFill>
              </a:rPr>
              <a:t>DEFCON 31</a:t>
            </a:r>
            <a:endParaRPr>
              <a:solidFill>
                <a:srgbClr val="8E7CC3"/>
              </a:solidFill>
            </a:endParaRPr>
          </a:p>
        </p:txBody>
      </p:sp>
      <p:grpSp>
        <p:nvGrpSpPr>
          <p:cNvPr id="258" name="Google Shape;258;p35"/>
          <p:cNvGrpSpPr/>
          <p:nvPr/>
        </p:nvGrpSpPr>
        <p:grpSpPr>
          <a:xfrm flipH="1">
            <a:off x="551789" y="1415141"/>
            <a:ext cx="571557" cy="541611"/>
            <a:chOff x="605925" y="1677875"/>
            <a:chExt cx="517433" cy="490323"/>
          </a:xfrm>
        </p:grpSpPr>
        <p:sp>
          <p:nvSpPr>
            <p:cNvPr id="259" name="Google Shape;259;p35"/>
            <p:cNvSpPr/>
            <p:nvPr/>
          </p:nvSpPr>
          <p:spPr>
            <a:xfrm>
              <a:off x="605925" y="1966338"/>
              <a:ext cx="201860" cy="201860"/>
            </a:xfrm>
            <a:custGeom>
              <a:rect b="b" l="l" r="r" t="t"/>
              <a:pathLst>
                <a:path extrusionOk="0" h="4826" w="4826">
                  <a:moveTo>
                    <a:pt x="2429" y="1"/>
                  </a:moveTo>
                  <a:cubicBezTo>
                    <a:pt x="1878" y="1005"/>
                    <a:pt x="1036" y="1846"/>
                    <a:pt x="0" y="2397"/>
                  </a:cubicBezTo>
                  <a:cubicBezTo>
                    <a:pt x="1036" y="2947"/>
                    <a:pt x="1878" y="3789"/>
                    <a:pt x="2429" y="4826"/>
                  </a:cubicBezTo>
                  <a:cubicBezTo>
                    <a:pt x="2979" y="3789"/>
                    <a:pt x="3821" y="2947"/>
                    <a:pt x="4825" y="2397"/>
                  </a:cubicBezTo>
                  <a:cubicBezTo>
                    <a:pt x="3821" y="1846"/>
                    <a:pt x="2979" y="1005"/>
                    <a:pt x="2429"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5"/>
            <p:cNvSpPr/>
            <p:nvPr/>
          </p:nvSpPr>
          <p:spPr>
            <a:xfrm>
              <a:off x="813124" y="1677875"/>
              <a:ext cx="310235" cy="311573"/>
            </a:xfrm>
            <a:custGeom>
              <a:rect b="b" l="l" r="r" t="t"/>
              <a:pathLst>
                <a:path extrusionOk="0" h="7449" w="7417">
                  <a:moveTo>
                    <a:pt x="3692" y="0"/>
                  </a:moveTo>
                  <a:cubicBezTo>
                    <a:pt x="2850" y="1587"/>
                    <a:pt x="1555" y="2882"/>
                    <a:pt x="1" y="3724"/>
                  </a:cubicBezTo>
                  <a:cubicBezTo>
                    <a:pt x="1555" y="4598"/>
                    <a:pt x="2850" y="5861"/>
                    <a:pt x="3692" y="7448"/>
                  </a:cubicBezTo>
                  <a:cubicBezTo>
                    <a:pt x="4567" y="5861"/>
                    <a:pt x="5862" y="4566"/>
                    <a:pt x="7416" y="3724"/>
                  </a:cubicBezTo>
                  <a:cubicBezTo>
                    <a:pt x="5862" y="2882"/>
                    <a:pt x="4567" y="1587"/>
                    <a:pt x="3692"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35"/>
          <p:cNvGrpSpPr/>
          <p:nvPr/>
        </p:nvGrpSpPr>
        <p:grpSpPr>
          <a:xfrm>
            <a:off x="7886641" y="1778876"/>
            <a:ext cx="571557" cy="540178"/>
            <a:chOff x="8078976" y="1716063"/>
            <a:chExt cx="517433" cy="489026"/>
          </a:xfrm>
        </p:grpSpPr>
        <p:sp>
          <p:nvSpPr>
            <p:cNvPr id="262" name="Google Shape;262;p35"/>
            <p:cNvSpPr/>
            <p:nvPr/>
          </p:nvSpPr>
          <p:spPr>
            <a:xfrm>
              <a:off x="8078976" y="2003230"/>
              <a:ext cx="201860" cy="201860"/>
            </a:xfrm>
            <a:custGeom>
              <a:rect b="b" l="l" r="r" t="t"/>
              <a:pathLst>
                <a:path extrusionOk="0" h="4826" w="4826">
                  <a:moveTo>
                    <a:pt x="2429" y="0"/>
                  </a:moveTo>
                  <a:cubicBezTo>
                    <a:pt x="1846" y="1036"/>
                    <a:pt x="1036" y="1846"/>
                    <a:pt x="0" y="2396"/>
                  </a:cubicBezTo>
                  <a:cubicBezTo>
                    <a:pt x="1036" y="2979"/>
                    <a:pt x="1846" y="3789"/>
                    <a:pt x="2429" y="4825"/>
                  </a:cubicBezTo>
                  <a:cubicBezTo>
                    <a:pt x="2979" y="3789"/>
                    <a:pt x="3789" y="2979"/>
                    <a:pt x="4825" y="2396"/>
                  </a:cubicBezTo>
                  <a:cubicBezTo>
                    <a:pt x="3789" y="1846"/>
                    <a:pt x="2979" y="1036"/>
                    <a:pt x="2429"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5"/>
            <p:cNvSpPr/>
            <p:nvPr/>
          </p:nvSpPr>
          <p:spPr>
            <a:xfrm>
              <a:off x="8284836" y="1716063"/>
              <a:ext cx="311573" cy="310235"/>
            </a:xfrm>
            <a:custGeom>
              <a:rect b="b" l="l" r="r" t="t"/>
              <a:pathLst>
                <a:path extrusionOk="0" h="7417" w="7449">
                  <a:moveTo>
                    <a:pt x="3724" y="1"/>
                  </a:moveTo>
                  <a:cubicBezTo>
                    <a:pt x="2850" y="1555"/>
                    <a:pt x="1587" y="2851"/>
                    <a:pt x="0" y="3725"/>
                  </a:cubicBezTo>
                  <a:cubicBezTo>
                    <a:pt x="1587" y="4567"/>
                    <a:pt x="2850" y="5862"/>
                    <a:pt x="3724" y="7417"/>
                  </a:cubicBezTo>
                  <a:cubicBezTo>
                    <a:pt x="4566" y="5862"/>
                    <a:pt x="5862" y="4567"/>
                    <a:pt x="7448" y="3725"/>
                  </a:cubicBezTo>
                  <a:cubicBezTo>
                    <a:pt x="5862" y="2851"/>
                    <a:pt x="4566" y="1555"/>
                    <a:pt x="372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4"/>
          <p:cNvSpPr txBox="1"/>
          <p:nvPr>
            <p:ph type="title"/>
          </p:nvPr>
        </p:nvSpPr>
        <p:spPr>
          <a:xfrm>
            <a:off x="486300" y="858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2G - GSM</a:t>
            </a:r>
            <a:endParaRPr/>
          </a:p>
        </p:txBody>
      </p:sp>
      <p:sp>
        <p:nvSpPr>
          <p:cNvPr id="352" name="Google Shape;352;p44"/>
          <p:cNvSpPr txBox="1"/>
          <p:nvPr/>
        </p:nvSpPr>
        <p:spPr>
          <a:xfrm>
            <a:off x="4133250" y="1112552"/>
            <a:ext cx="53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EIR</a:t>
            </a:r>
            <a:endParaRPr/>
          </a:p>
        </p:txBody>
      </p:sp>
      <p:pic>
        <p:nvPicPr>
          <p:cNvPr id="353" name="Google Shape;353;p44"/>
          <p:cNvPicPr preferRelativeResize="0"/>
          <p:nvPr/>
        </p:nvPicPr>
        <p:blipFill>
          <a:blip r:embed="rId3">
            <a:alphaModFix/>
          </a:blip>
          <a:stretch>
            <a:fillRect/>
          </a:stretch>
        </p:blipFill>
        <p:spPr>
          <a:xfrm>
            <a:off x="1409987" y="946313"/>
            <a:ext cx="6324024" cy="3828725"/>
          </a:xfrm>
          <a:prstGeom prst="rect">
            <a:avLst/>
          </a:prstGeom>
          <a:noFill/>
          <a:ln>
            <a:noFill/>
          </a:ln>
        </p:spPr>
      </p:pic>
      <p:sp>
        <p:nvSpPr>
          <p:cNvPr id="354" name="Google Shape;354;p44"/>
          <p:cNvSpPr/>
          <p:nvPr/>
        </p:nvSpPr>
        <p:spPr>
          <a:xfrm>
            <a:off x="4010250" y="656350"/>
            <a:ext cx="4080000" cy="44007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4"/>
          <p:cNvSpPr txBox="1"/>
          <p:nvPr/>
        </p:nvSpPr>
        <p:spPr>
          <a:xfrm>
            <a:off x="6740400" y="4659925"/>
            <a:ext cx="177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AA84F"/>
                </a:solidFill>
              </a:rPr>
              <a:t>Core Network</a:t>
            </a:r>
            <a:endParaRPr b="1">
              <a:solidFill>
                <a:srgbClr val="6AA84F"/>
              </a:solidFill>
            </a:endParaRPr>
          </a:p>
        </p:txBody>
      </p:sp>
      <p:sp>
        <p:nvSpPr>
          <p:cNvPr id="356" name="Google Shape;356;p44"/>
          <p:cNvSpPr txBox="1"/>
          <p:nvPr/>
        </p:nvSpPr>
        <p:spPr>
          <a:xfrm>
            <a:off x="4010250" y="656350"/>
            <a:ext cx="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HLR</a:t>
            </a:r>
            <a:endParaRPr/>
          </a:p>
        </p:txBody>
      </p:sp>
      <p:sp>
        <p:nvSpPr>
          <p:cNvPr id="357" name="Google Shape;357;p44"/>
          <p:cNvSpPr txBox="1"/>
          <p:nvPr/>
        </p:nvSpPr>
        <p:spPr>
          <a:xfrm>
            <a:off x="4572000" y="656350"/>
            <a:ext cx="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VL</a:t>
            </a:r>
            <a:r>
              <a:rPr lang="en"/>
              <a:t>R</a:t>
            </a:r>
            <a:endParaRPr/>
          </a:p>
        </p:txBody>
      </p:sp>
      <p:sp>
        <p:nvSpPr>
          <p:cNvPr id="358" name="Google Shape;358;p44"/>
          <p:cNvSpPr txBox="1"/>
          <p:nvPr/>
        </p:nvSpPr>
        <p:spPr>
          <a:xfrm>
            <a:off x="5066100" y="3001800"/>
            <a:ext cx="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HLR</a:t>
            </a:r>
            <a:endParaRPr/>
          </a:p>
        </p:txBody>
      </p:sp>
      <p:sp>
        <p:nvSpPr>
          <p:cNvPr id="359" name="Google Shape;359;p44"/>
          <p:cNvSpPr txBox="1"/>
          <p:nvPr/>
        </p:nvSpPr>
        <p:spPr>
          <a:xfrm>
            <a:off x="5722200" y="3001800"/>
            <a:ext cx="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a:t>
            </a:r>
            <a:r>
              <a:rPr lang="en"/>
              <a:t>LR</a:t>
            </a:r>
            <a:endParaRPr/>
          </a:p>
        </p:txBody>
      </p:sp>
      <p:sp>
        <p:nvSpPr>
          <p:cNvPr id="360" name="Google Shape;360;p44"/>
          <p:cNvSpPr txBox="1"/>
          <p:nvPr/>
        </p:nvSpPr>
        <p:spPr>
          <a:xfrm>
            <a:off x="5066100" y="3308150"/>
            <a:ext cx="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EIR</a:t>
            </a:r>
            <a:endParaRPr/>
          </a:p>
        </p:txBody>
      </p:sp>
      <p:sp>
        <p:nvSpPr>
          <p:cNvPr id="361" name="Google Shape;361;p44"/>
          <p:cNvSpPr txBox="1"/>
          <p:nvPr/>
        </p:nvSpPr>
        <p:spPr>
          <a:xfrm>
            <a:off x="5722200" y="3308150"/>
            <a:ext cx="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AuC</a:t>
            </a:r>
            <a:endParaRPr/>
          </a:p>
        </p:txBody>
      </p:sp>
      <p:sp>
        <p:nvSpPr>
          <p:cNvPr id="362" name="Google Shape;362;p44"/>
          <p:cNvSpPr txBox="1"/>
          <p:nvPr/>
        </p:nvSpPr>
        <p:spPr>
          <a:xfrm>
            <a:off x="4572000" y="1112550"/>
            <a:ext cx="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AuC</a:t>
            </a:r>
            <a:endParaRPr/>
          </a:p>
        </p:txBody>
      </p:sp>
      <p:sp>
        <p:nvSpPr>
          <p:cNvPr id="363" name="Google Shape;363;p44"/>
          <p:cNvSpPr/>
          <p:nvPr/>
        </p:nvSpPr>
        <p:spPr>
          <a:xfrm>
            <a:off x="986150" y="1811775"/>
            <a:ext cx="717600" cy="572700"/>
          </a:xfrm>
          <a:prstGeom prst="rect">
            <a:avLst/>
          </a:prstGeom>
          <a:noFill/>
          <a:ln cap="flat" cmpd="sng" w="285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4" name="Google Shape;364;p44"/>
          <p:cNvSpPr txBox="1"/>
          <p:nvPr/>
        </p:nvSpPr>
        <p:spPr>
          <a:xfrm>
            <a:off x="886700" y="2263950"/>
            <a:ext cx="91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CB6D1"/>
                </a:solidFill>
              </a:rPr>
              <a:t>Mobile</a:t>
            </a:r>
            <a:endParaRPr b="1">
              <a:solidFill>
                <a:srgbClr val="BCB6D1"/>
              </a:solidFill>
            </a:endParaRPr>
          </a:p>
          <a:p>
            <a:pPr indent="0" lvl="0" marL="0" rtl="0" algn="l">
              <a:spcBef>
                <a:spcPts val="0"/>
              </a:spcBef>
              <a:spcAft>
                <a:spcPts val="0"/>
              </a:spcAft>
              <a:buNone/>
            </a:pPr>
            <a:r>
              <a:rPr b="1" lang="en">
                <a:solidFill>
                  <a:srgbClr val="BCB6D1"/>
                </a:solidFill>
              </a:rPr>
              <a:t>Station</a:t>
            </a:r>
            <a:endParaRPr b="1">
              <a:solidFill>
                <a:srgbClr val="BCB6D1"/>
              </a:solidFill>
            </a:endParaRPr>
          </a:p>
        </p:txBody>
      </p:sp>
      <p:sp>
        <p:nvSpPr>
          <p:cNvPr id="365" name="Google Shape;365;p44"/>
          <p:cNvSpPr txBox="1"/>
          <p:nvPr/>
        </p:nvSpPr>
        <p:spPr>
          <a:xfrm>
            <a:off x="2083025" y="1099750"/>
            <a:ext cx="53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BTS</a:t>
            </a:r>
            <a:endParaRPr/>
          </a:p>
        </p:txBody>
      </p:sp>
      <p:sp>
        <p:nvSpPr>
          <p:cNvPr id="366" name="Google Shape;366;p44"/>
          <p:cNvSpPr txBox="1"/>
          <p:nvPr/>
        </p:nvSpPr>
        <p:spPr>
          <a:xfrm>
            <a:off x="2083025" y="1984275"/>
            <a:ext cx="53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BTS</a:t>
            </a:r>
            <a:endParaRPr/>
          </a:p>
        </p:txBody>
      </p:sp>
      <p:sp>
        <p:nvSpPr>
          <p:cNvPr id="367" name="Google Shape;367;p44"/>
          <p:cNvSpPr txBox="1"/>
          <p:nvPr/>
        </p:nvSpPr>
        <p:spPr>
          <a:xfrm>
            <a:off x="2083025" y="3138900"/>
            <a:ext cx="53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BTS</a:t>
            </a:r>
            <a:endParaRPr/>
          </a:p>
        </p:txBody>
      </p:sp>
      <p:sp>
        <p:nvSpPr>
          <p:cNvPr id="368" name="Google Shape;368;p44"/>
          <p:cNvSpPr txBox="1"/>
          <p:nvPr/>
        </p:nvSpPr>
        <p:spPr>
          <a:xfrm>
            <a:off x="2083025" y="3939300"/>
            <a:ext cx="53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BTS</a:t>
            </a:r>
            <a:endParaRPr/>
          </a:p>
        </p:txBody>
      </p:sp>
      <p:sp>
        <p:nvSpPr>
          <p:cNvPr id="369" name="Google Shape;369;p44"/>
          <p:cNvSpPr txBox="1"/>
          <p:nvPr/>
        </p:nvSpPr>
        <p:spPr>
          <a:xfrm>
            <a:off x="2923650" y="1543825"/>
            <a:ext cx="7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AA84F"/>
                </a:solidFill>
              </a:rPr>
              <a:t>BSC</a:t>
            </a:r>
            <a:endParaRPr>
              <a:solidFill>
                <a:srgbClr val="6AA84F"/>
              </a:solidFill>
            </a:endParaRPr>
          </a:p>
        </p:txBody>
      </p:sp>
      <p:sp>
        <p:nvSpPr>
          <p:cNvPr id="370" name="Google Shape;370;p44"/>
          <p:cNvSpPr txBox="1"/>
          <p:nvPr/>
        </p:nvSpPr>
        <p:spPr>
          <a:xfrm>
            <a:off x="2985128" y="3402000"/>
            <a:ext cx="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AA84F"/>
                </a:solidFill>
              </a:rPr>
              <a:t>BSC</a:t>
            </a:r>
            <a:endParaRPr>
              <a:solidFill>
                <a:srgbClr val="6AA84F"/>
              </a:solidFill>
            </a:endParaRPr>
          </a:p>
        </p:txBody>
      </p:sp>
      <p:sp>
        <p:nvSpPr>
          <p:cNvPr id="371" name="Google Shape;371;p44"/>
          <p:cNvSpPr/>
          <p:nvPr/>
        </p:nvSpPr>
        <p:spPr>
          <a:xfrm>
            <a:off x="1813950" y="946325"/>
            <a:ext cx="2145000" cy="3969900"/>
          </a:xfrm>
          <a:prstGeom prst="rect">
            <a:avLst/>
          </a:prstGeom>
          <a:noFill/>
          <a:ln cap="flat" cmpd="sng" w="2857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4"/>
          <p:cNvSpPr txBox="1"/>
          <p:nvPr/>
        </p:nvSpPr>
        <p:spPr>
          <a:xfrm>
            <a:off x="3368100" y="1030725"/>
            <a:ext cx="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A64D79"/>
                </a:solidFill>
              </a:rPr>
              <a:t>BSS</a:t>
            </a:r>
            <a:endParaRPr>
              <a:solidFill>
                <a:srgbClr val="A64D79"/>
              </a:solidFill>
            </a:endParaRPr>
          </a:p>
        </p:txBody>
      </p:sp>
      <p:sp>
        <p:nvSpPr>
          <p:cNvPr id="373" name="Google Shape;373;p44"/>
          <p:cNvSpPr txBox="1"/>
          <p:nvPr/>
        </p:nvSpPr>
        <p:spPr>
          <a:xfrm>
            <a:off x="4297200" y="1694300"/>
            <a:ext cx="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MSC</a:t>
            </a:r>
            <a:endParaRPr/>
          </a:p>
        </p:txBody>
      </p:sp>
      <p:sp>
        <p:nvSpPr>
          <p:cNvPr id="374" name="Google Shape;374;p44"/>
          <p:cNvSpPr txBox="1"/>
          <p:nvPr/>
        </p:nvSpPr>
        <p:spPr>
          <a:xfrm>
            <a:off x="5402950" y="3889400"/>
            <a:ext cx="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MSC</a:t>
            </a:r>
            <a:endParaRPr/>
          </a:p>
        </p:txBody>
      </p:sp>
      <p:sp>
        <p:nvSpPr>
          <p:cNvPr id="375" name="Google Shape;375;p44"/>
          <p:cNvSpPr txBox="1"/>
          <p:nvPr/>
        </p:nvSpPr>
        <p:spPr>
          <a:xfrm>
            <a:off x="6171850" y="1630050"/>
            <a:ext cx="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155CC"/>
                </a:solidFill>
              </a:rPr>
              <a:t>G</a:t>
            </a:r>
            <a:r>
              <a:rPr lang="en">
                <a:solidFill>
                  <a:srgbClr val="1155CC"/>
                </a:solidFill>
              </a:rPr>
              <a:t>MSC</a:t>
            </a:r>
            <a:endParaRPr>
              <a:solidFill>
                <a:srgbClr val="1155CC"/>
              </a:solidFill>
            </a:endParaRPr>
          </a:p>
        </p:txBody>
      </p:sp>
      <p:sp>
        <p:nvSpPr>
          <p:cNvPr id="376" name="Google Shape;376;p44"/>
          <p:cNvSpPr txBox="1"/>
          <p:nvPr/>
        </p:nvSpPr>
        <p:spPr>
          <a:xfrm>
            <a:off x="3368100" y="4542150"/>
            <a:ext cx="194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A64D79"/>
                </a:solidFill>
              </a:rPr>
              <a:t>RAN</a:t>
            </a:r>
            <a:endParaRPr b="1">
              <a:solidFill>
                <a:srgbClr val="A64D79"/>
              </a:solidFill>
            </a:endParaRPr>
          </a:p>
        </p:txBody>
      </p:sp>
      <p:sp>
        <p:nvSpPr>
          <p:cNvPr id="377" name="Google Shape;377;p44"/>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
                                        <p:tgtEl>
                                          <p:spTgt spid="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5"/>
          <p:cNvSpPr txBox="1"/>
          <p:nvPr>
            <p:ph idx="1" type="body"/>
          </p:nvPr>
        </p:nvSpPr>
        <p:spPr>
          <a:xfrm>
            <a:off x="720000" y="979125"/>
            <a:ext cx="7349700" cy="362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CB949F"/>
              </a:buClr>
              <a:buSzPts val="1800"/>
              <a:buChar char="●"/>
            </a:pPr>
            <a:r>
              <a:rPr lang="en" sz="1800">
                <a:solidFill>
                  <a:srgbClr val="CB949F"/>
                </a:solidFill>
              </a:rPr>
              <a:t>No </a:t>
            </a:r>
            <a:r>
              <a:rPr lang="en" sz="1800">
                <a:solidFill>
                  <a:srgbClr val="CB949F"/>
                </a:solidFill>
              </a:rPr>
              <a:t>mutual</a:t>
            </a:r>
            <a:r>
              <a:rPr lang="en" sz="1800">
                <a:solidFill>
                  <a:srgbClr val="CB949F"/>
                </a:solidFill>
              </a:rPr>
              <a:t> Authentication</a:t>
            </a:r>
            <a:endParaRPr sz="1800">
              <a:solidFill>
                <a:srgbClr val="CB949F"/>
              </a:solidFill>
            </a:endParaRPr>
          </a:p>
          <a:p>
            <a:pPr indent="-342900" lvl="1" marL="914400" rtl="0" algn="l">
              <a:spcBef>
                <a:spcPts val="1000"/>
              </a:spcBef>
              <a:spcAft>
                <a:spcPts val="0"/>
              </a:spcAft>
              <a:buSzPts val="1800"/>
              <a:buChar char="○"/>
            </a:pPr>
            <a:r>
              <a:rPr lang="en" sz="1800"/>
              <a:t>IMSI-catchers / Stingray attacks </a:t>
            </a:r>
            <a:endParaRPr sz="1800"/>
          </a:p>
          <a:p>
            <a:pPr indent="-342900" lvl="2" marL="1371600" rtl="0" algn="l">
              <a:spcBef>
                <a:spcPts val="0"/>
              </a:spcBef>
              <a:spcAft>
                <a:spcPts val="0"/>
              </a:spcAft>
              <a:buSzPts val="1800"/>
              <a:buChar char="■"/>
            </a:pPr>
            <a:r>
              <a:rPr lang="en" sz="1800"/>
              <a:t>Rogue BTS</a:t>
            </a:r>
            <a:endParaRPr sz="1800"/>
          </a:p>
          <a:p>
            <a:pPr indent="-342900" lvl="1" marL="914400" rtl="0" algn="l">
              <a:spcBef>
                <a:spcPts val="0"/>
              </a:spcBef>
              <a:spcAft>
                <a:spcPts val="0"/>
              </a:spcAft>
              <a:buSzPts val="1800"/>
              <a:buChar char="○"/>
            </a:pPr>
            <a:r>
              <a:rPr lang="en" sz="1800"/>
              <a:t>BTS determines encryption scheme!</a:t>
            </a:r>
            <a:endParaRPr sz="1800"/>
          </a:p>
          <a:p>
            <a:pPr indent="-342900" lvl="0" marL="457200" rtl="0" algn="l">
              <a:spcBef>
                <a:spcPts val="0"/>
              </a:spcBef>
              <a:spcAft>
                <a:spcPts val="0"/>
              </a:spcAft>
              <a:buClr>
                <a:srgbClr val="CB949F"/>
              </a:buClr>
              <a:buSzPts val="1800"/>
              <a:buChar char="●"/>
            </a:pPr>
            <a:r>
              <a:rPr lang="en" sz="1800">
                <a:solidFill>
                  <a:srgbClr val="CB949F"/>
                </a:solidFill>
              </a:rPr>
              <a:t>A5/1 is easily broken. A5/2 slightly harder but still weak.</a:t>
            </a:r>
            <a:endParaRPr sz="1800">
              <a:solidFill>
                <a:srgbClr val="CB949F"/>
              </a:solidFill>
            </a:endParaRPr>
          </a:p>
          <a:p>
            <a:pPr indent="-342900" lvl="0" marL="457200" rtl="0" algn="l">
              <a:spcBef>
                <a:spcPts val="1000"/>
              </a:spcBef>
              <a:spcAft>
                <a:spcPts val="0"/>
              </a:spcAft>
              <a:buClr>
                <a:srgbClr val="CB949F"/>
              </a:buClr>
              <a:buSzPts val="1800"/>
              <a:buChar char="●"/>
            </a:pPr>
            <a:r>
              <a:rPr lang="en" sz="1800">
                <a:solidFill>
                  <a:srgbClr val="CB949F"/>
                </a:solidFill>
              </a:rPr>
              <a:t>Jamming</a:t>
            </a:r>
            <a:endParaRPr sz="1800">
              <a:solidFill>
                <a:srgbClr val="CB949F"/>
              </a:solidFill>
            </a:endParaRPr>
          </a:p>
          <a:p>
            <a:pPr indent="-342900" lvl="0" marL="457200" rtl="0" algn="l">
              <a:spcBef>
                <a:spcPts val="1000"/>
              </a:spcBef>
              <a:spcAft>
                <a:spcPts val="1000"/>
              </a:spcAft>
              <a:buClr>
                <a:srgbClr val="CB949F"/>
              </a:buClr>
              <a:buSzPts val="1800"/>
              <a:buChar char="●"/>
            </a:pPr>
            <a:r>
              <a:rPr lang="en" sz="1800">
                <a:solidFill>
                  <a:srgbClr val="CB949F"/>
                </a:solidFill>
              </a:rPr>
              <a:t>Clear text tx after BTS</a:t>
            </a:r>
            <a:endParaRPr sz="1800">
              <a:solidFill>
                <a:srgbClr val="CB949F"/>
              </a:solidFill>
            </a:endParaRPr>
          </a:p>
        </p:txBody>
      </p:sp>
      <p:pic>
        <p:nvPicPr>
          <p:cNvPr id="383" name="Google Shape;383;p45"/>
          <p:cNvPicPr preferRelativeResize="0"/>
          <p:nvPr/>
        </p:nvPicPr>
        <p:blipFill>
          <a:blip r:embed="rId3">
            <a:alphaModFix/>
          </a:blip>
          <a:stretch>
            <a:fillRect/>
          </a:stretch>
        </p:blipFill>
        <p:spPr>
          <a:xfrm>
            <a:off x="2326638" y="3975886"/>
            <a:ext cx="4136424" cy="948675"/>
          </a:xfrm>
          <a:prstGeom prst="rect">
            <a:avLst/>
          </a:prstGeom>
          <a:noFill/>
          <a:ln>
            <a:noFill/>
          </a:ln>
        </p:spPr>
      </p:pic>
      <p:sp>
        <p:nvSpPr>
          <p:cNvPr id="384" name="Google Shape;384;p45"/>
          <p:cNvSpPr txBox="1"/>
          <p:nvPr/>
        </p:nvSpPr>
        <p:spPr>
          <a:xfrm>
            <a:off x="2172350" y="4022275"/>
            <a:ext cx="46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74EA7"/>
                </a:solidFill>
              </a:rPr>
              <a:t>MS</a:t>
            </a:r>
            <a:endParaRPr>
              <a:solidFill>
                <a:srgbClr val="674EA7"/>
              </a:solidFill>
            </a:endParaRPr>
          </a:p>
        </p:txBody>
      </p:sp>
      <p:sp>
        <p:nvSpPr>
          <p:cNvPr id="385" name="Google Shape;385;p45"/>
          <p:cNvSpPr txBox="1"/>
          <p:nvPr/>
        </p:nvSpPr>
        <p:spPr>
          <a:xfrm>
            <a:off x="2666375" y="3721500"/>
            <a:ext cx="65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BTS</a:t>
            </a:r>
            <a:endParaRPr/>
          </a:p>
        </p:txBody>
      </p:sp>
      <p:sp>
        <p:nvSpPr>
          <p:cNvPr id="386" name="Google Shape;386;p45"/>
          <p:cNvSpPr txBox="1"/>
          <p:nvPr/>
        </p:nvSpPr>
        <p:spPr>
          <a:xfrm flipH="1">
            <a:off x="3252275" y="3975875"/>
            <a:ext cx="60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3C47D"/>
                </a:solidFill>
              </a:rPr>
              <a:t>BSC</a:t>
            </a:r>
            <a:endParaRPr>
              <a:solidFill>
                <a:srgbClr val="93C47D"/>
              </a:solidFill>
            </a:endParaRPr>
          </a:p>
        </p:txBody>
      </p:sp>
      <p:sp>
        <p:nvSpPr>
          <p:cNvPr id="387" name="Google Shape;387;p45"/>
          <p:cNvSpPr txBox="1"/>
          <p:nvPr/>
        </p:nvSpPr>
        <p:spPr>
          <a:xfrm>
            <a:off x="4135050" y="3899750"/>
            <a:ext cx="65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MSC</a:t>
            </a:r>
            <a:endParaRPr/>
          </a:p>
        </p:txBody>
      </p:sp>
      <p:sp>
        <p:nvSpPr>
          <p:cNvPr id="388" name="Google Shape;388;p45"/>
          <p:cNvSpPr txBox="1"/>
          <p:nvPr/>
        </p:nvSpPr>
        <p:spPr>
          <a:xfrm>
            <a:off x="5330000" y="3831100"/>
            <a:ext cx="8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rPr>
              <a:t>GMSC</a:t>
            </a:r>
            <a:endParaRPr>
              <a:solidFill>
                <a:srgbClr val="0000FF"/>
              </a:solidFill>
            </a:endParaRPr>
          </a:p>
        </p:txBody>
      </p:sp>
      <p:sp>
        <p:nvSpPr>
          <p:cNvPr id="389" name="Google Shape;389;p45"/>
          <p:cNvSpPr txBox="1"/>
          <p:nvPr>
            <p:ph type="title"/>
          </p:nvPr>
        </p:nvSpPr>
        <p:spPr>
          <a:xfrm>
            <a:off x="720000" y="4064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FA8DC"/>
                </a:solidFill>
              </a:rPr>
              <a:t>2G - GSM - Attack Vectors</a:t>
            </a:r>
            <a:endParaRPr>
              <a:solidFill>
                <a:srgbClr val="6FA8DC"/>
              </a:solidFill>
            </a:endParaRPr>
          </a:p>
        </p:txBody>
      </p:sp>
      <p:sp>
        <p:nvSpPr>
          <p:cNvPr id="390" name="Google Shape;390;p45"/>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91" name="Google Shape;391;p45"/>
          <p:cNvPicPr preferRelativeResize="0"/>
          <p:nvPr/>
        </p:nvPicPr>
        <p:blipFill>
          <a:blip r:embed="rId4">
            <a:alphaModFix/>
          </a:blip>
          <a:stretch>
            <a:fillRect/>
          </a:stretch>
        </p:blipFill>
        <p:spPr>
          <a:xfrm flipH="1">
            <a:off x="7799563" y="-39775"/>
            <a:ext cx="1758325" cy="1758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xEl>
                                              <p:pRg end="0" st="0"/>
                                            </p:txEl>
                                          </p:spTgt>
                                        </p:tgtEl>
                                        <p:attrNameLst>
                                          <p:attrName>style.visibility</p:attrName>
                                        </p:attrNameLst>
                                      </p:cBhvr>
                                      <p:to>
                                        <p:strVal val="visible"/>
                                      </p:to>
                                    </p:set>
                                    <p:animEffect filter="fade" transition="in">
                                      <p:cBhvr>
                                        <p:cTn dur="1"/>
                                        <p:tgtEl>
                                          <p:spTgt spid="3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xEl>
                                              <p:pRg end="1" st="1"/>
                                            </p:txEl>
                                          </p:spTgt>
                                        </p:tgtEl>
                                        <p:attrNameLst>
                                          <p:attrName>style.visibility</p:attrName>
                                        </p:attrNameLst>
                                      </p:cBhvr>
                                      <p:to>
                                        <p:strVal val="visible"/>
                                      </p:to>
                                    </p:set>
                                    <p:animEffect filter="fade" transition="in">
                                      <p:cBhvr>
                                        <p:cTn dur="1"/>
                                        <p:tgtEl>
                                          <p:spTgt spid="3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xEl>
                                              <p:pRg end="2" st="2"/>
                                            </p:txEl>
                                          </p:spTgt>
                                        </p:tgtEl>
                                        <p:attrNameLst>
                                          <p:attrName>style.visibility</p:attrName>
                                        </p:attrNameLst>
                                      </p:cBhvr>
                                      <p:to>
                                        <p:strVal val="visible"/>
                                      </p:to>
                                    </p:set>
                                    <p:animEffect filter="fade" transition="in">
                                      <p:cBhvr>
                                        <p:cTn dur="1"/>
                                        <p:tgtEl>
                                          <p:spTgt spid="3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xEl>
                                              <p:pRg end="3" st="3"/>
                                            </p:txEl>
                                          </p:spTgt>
                                        </p:tgtEl>
                                        <p:attrNameLst>
                                          <p:attrName>style.visibility</p:attrName>
                                        </p:attrNameLst>
                                      </p:cBhvr>
                                      <p:to>
                                        <p:strVal val="visible"/>
                                      </p:to>
                                    </p:set>
                                    <p:animEffect filter="fade" transition="in">
                                      <p:cBhvr>
                                        <p:cTn dur="1"/>
                                        <p:tgtEl>
                                          <p:spTgt spid="3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xEl>
                                              <p:pRg end="4" st="4"/>
                                            </p:txEl>
                                          </p:spTgt>
                                        </p:tgtEl>
                                        <p:attrNameLst>
                                          <p:attrName>style.visibility</p:attrName>
                                        </p:attrNameLst>
                                      </p:cBhvr>
                                      <p:to>
                                        <p:strVal val="visible"/>
                                      </p:to>
                                    </p:set>
                                    <p:animEffect filter="fade" transition="in">
                                      <p:cBhvr>
                                        <p:cTn dur="1"/>
                                        <p:tgtEl>
                                          <p:spTgt spid="38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xEl>
                                              <p:pRg end="5" st="5"/>
                                            </p:txEl>
                                          </p:spTgt>
                                        </p:tgtEl>
                                        <p:attrNameLst>
                                          <p:attrName>style.visibility</p:attrName>
                                        </p:attrNameLst>
                                      </p:cBhvr>
                                      <p:to>
                                        <p:strVal val="visible"/>
                                      </p:to>
                                    </p:set>
                                    <p:animEffect filter="fade" transition="in">
                                      <p:cBhvr>
                                        <p:cTn dur="1"/>
                                        <p:tgtEl>
                                          <p:spTgt spid="38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xEl>
                                              <p:pRg end="6" st="6"/>
                                            </p:txEl>
                                          </p:spTgt>
                                        </p:tgtEl>
                                        <p:attrNameLst>
                                          <p:attrName>style.visibility</p:attrName>
                                        </p:attrNameLst>
                                      </p:cBhvr>
                                      <p:to>
                                        <p:strVal val="visible"/>
                                      </p:to>
                                    </p:set>
                                    <p:animEffect filter="fade" transition="in">
                                      <p:cBhvr>
                                        <p:cTn dur="1"/>
                                        <p:tgtEl>
                                          <p:spTgt spid="38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46"/>
          <p:cNvPicPr preferRelativeResize="0"/>
          <p:nvPr/>
        </p:nvPicPr>
        <p:blipFill>
          <a:blip r:embed="rId3">
            <a:alphaModFix/>
          </a:blip>
          <a:stretch>
            <a:fillRect/>
          </a:stretch>
        </p:blipFill>
        <p:spPr>
          <a:xfrm>
            <a:off x="1600200" y="520000"/>
            <a:ext cx="5943600" cy="4276725"/>
          </a:xfrm>
          <a:prstGeom prst="rect">
            <a:avLst/>
          </a:prstGeom>
          <a:noFill/>
          <a:ln>
            <a:noFill/>
          </a:ln>
        </p:spPr>
      </p:pic>
      <p:pic>
        <p:nvPicPr>
          <p:cNvPr id="397" name="Google Shape;397;p46"/>
          <p:cNvPicPr preferRelativeResize="0"/>
          <p:nvPr/>
        </p:nvPicPr>
        <p:blipFill rotWithShape="1">
          <a:blip r:embed="rId4">
            <a:alphaModFix/>
          </a:blip>
          <a:srcRect b="961" l="0" r="0" t="961"/>
          <a:stretch/>
        </p:blipFill>
        <p:spPr>
          <a:xfrm>
            <a:off x="858675" y="0"/>
            <a:ext cx="7286548" cy="5143501"/>
          </a:xfrm>
          <a:prstGeom prst="rect">
            <a:avLst/>
          </a:prstGeom>
          <a:noFill/>
          <a:ln>
            <a:noFill/>
          </a:ln>
        </p:spPr>
      </p:pic>
      <p:sp>
        <p:nvSpPr>
          <p:cNvPr id="398" name="Google Shape;398;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99" name="Google Shape;399;p46"/>
          <p:cNvSpPr/>
          <p:nvPr/>
        </p:nvSpPr>
        <p:spPr>
          <a:xfrm>
            <a:off x="3608350" y="2780150"/>
            <a:ext cx="1093800" cy="1194600"/>
          </a:xfrm>
          <a:prstGeom prst="frame">
            <a:avLst>
              <a:gd fmla="val 12500" name="adj1"/>
            </a:avLst>
          </a:prstGeom>
          <a:solidFill>
            <a:srgbClr val="8E7CC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7"/>
          <p:cNvSpPr txBox="1"/>
          <p:nvPr>
            <p:ph type="title"/>
          </p:nvPr>
        </p:nvSpPr>
        <p:spPr>
          <a:xfrm>
            <a:off x="265500" y="1209075"/>
            <a:ext cx="4045200" cy="15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2.5G</a:t>
            </a:r>
            <a:endParaRPr/>
          </a:p>
        </p:txBody>
      </p:sp>
      <p:sp>
        <p:nvSpPr>
          <p:cNvPr id="405" name="Google Shape;405;p47"/>
          <p:cNvSpPr txBox="1"/>
          <p:nvPr>
            <p:ph idx="2" type="body"/>
          </p:nvPr>
        </p:nvSpPr>
        <p:spPr>
          <a:xfrm>
            <a:off x="4939500" y="724200"/>
            <a:ext cx="3837000" cy="39390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2000"/>
              <a:t>Packet Switched + Circuit Switched</a:t>
            </a:r>
            <a:endParaRPr sz="2000"/>
          </a:p>
          <a:p>
            <a:pPr indent="-355600" lvl="1" marL="914400" rtl="0" algn="l">
              <a:spcBef>
                <a:spcPts val="1600"/>
              </a:spcBef>
              <a:spcAft>
                <a:spcPts val="0"/>
              </a:spcAft>
              <a:buSzPts val="2000"/>
              <a:buChar char="○"/>
            </a:pPr>
            <a:r>
              <a:rPr lang="en" sz="2000"/>
              <a:t>GSM + IP</a:t>
            </a:r>
            <a:endParaRPr sz="2000"/>
          </a:p>
          <a:p>
            <a:pPr indent="-355600" lvl="0" marL="457200" rtl="0" algn="l">
              <a:spcBef>
                <a:spcPts val="1600"/>
              </a:spcBef>
              <a:spcAft>
                <a:spcPts val="0"/>
              </a:spcAft>
              <a:buSzPts val="2000"/>
              <a:buChar char="●"/>
            </a:pPr>
            <a:r>
              <a:rPr lang="en" sz="2000"/>
              <a:t>More Services!</a:t>
            </a:r>
            <a:endParaRPr sz="2000"/>
          </a:p>
          <a:p>
            <a:pPr indent="-355600" lvl="1" marL="914400" rtl="0" algn="l">
              <a:spcBef>
                <a:spcPts val="1600"/>
              </a:spcBef>
              <a:spcAft>
                <a:spcPts val="0"/>
              </a:spcAft>
              <a:buSzPts val="2000"/>
              <a:buChar char="○"/>
            </a:pPr>
            <a:r>
              <a:rPr lang="en" sz="2000"/>
              <a:t>MMS</a:t>
            </a:r>
            <a:endParaRPr sz="2000"/>
          </a:p>
          <a:p>
            <a:pPr indent="-355600" lvl="1" marL="914400" rtl="0" algn="l">
              <a:spcBef>
                <a:spcPts val="1600"/>
              </a:spcBef>
              <a:spcAft>
                <a:spcPts val="0"/>
              </a:spcAft>
              <a:buSzPts val="2000"/>
              <a:buChar char="○"/>
            </a:pPr>
            <a:r>
              <a:rPr lang="en" sz="2000"/>
              <a:t>Pus</a:t>
            </a:r>
            <a:r>
              <a:rPr lang="en" sz="2000"/>
              <a:t>h</a:t>
            </a:r>
            <a:r>
              <a:rPr lang="en" sz="2000"/>
              <a:t>-To-Talk over cellular</a:t>
            </a:r>
            <a:endParaRPr sz="2000"/>
          </a:p>
          <a:p>
            <a:pPr indent="-355600" lvl="1" marL="914400" rtl="0" algn="l">
              <a:spcBef>
                <a:spcPts val="1600"/>
              </a:spcBef>
              <a:spcAft>
                <a:spcPts val="0"/>
              </a:spcAft>
              <a:buSzPts val="2000"/>
              <a:buChar char="○"/>
            </a:pPr>
            <a:r>
              <a:rPr lang="en" sz="2000"/>
              <a:t>4+1 or 3+2 timeslots</a:t>
            </a:r>
            <a:endParaRPr sz="2000"/>
          </a:p>
          <a:p>
            <a:pPr indent="0" lvl="0" marL="457200" rtl="0" algn="l">
              <a:spcBef>
                <a:spcPts val="1600"/>
              </a:spcBef>
              <a:spcAft>
                <a:spcPts val="1600"/>
              </a:spcAft>
              <a:buNone/>
            </a:pPr>
            <a:r>
              <a:t/>
            </a:r>
            <a:endParaRPr/>
          </a:p>
        </p:txBody>
      </p:sp>
      <p:sp>
        <p:nvSpPr>
          <p:cNvPr id="406" name="Google Shape;406;p47"/>
          <p:cNvSpPr txBox="1"/>
          <p:nvPr/>
        </p:nvSpPr>
        <p:spPr>
          <a:xfrm>
            <a:off x="357250" y="4868375"/>
            <a:ext cx="8604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p>
        </p:txBody>
      </p:sp>
      <p:pic>
        <p:nvPicPr>
          <p:cNvPr id="407" name="Google Shape;407;p47"/>
          <p:cNvPicPr preferRelativeResize="0"/>
          <p:nvPr/>
        </p:nvPicPr>
        <p:blipFill rotWithShape="1">
          <a:blip r:embed="rId3">
            <a:alphaModFix/>
          </a:blip>
          <a:srcRect b="0" l="0" r="0" t="0"/>
          <a:stretch/>
        </p:blipFill>
        <p:spPr>
          <a:xfrm>
            <a:off x="1240975" y="2744750"/>
            <a:ext cx="2094250" cy="2094250"/>
          </a:xfrm>
          <a:prstGeom prst="rect">
            <a:avLst/>
          </a:prstGeom>
          <a:noFill/>
          <a:ln>
            <a:noFill/>
          </a:ln>
        </p:spPr>
      </p:pic>
      <p:sp>
        <p:nvSpPr>
          <p:cNvPr id="408" name="Google Shape;408;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09" name="Google Shape;409;p47"/>
          <p:cNvSpPr txBox="1"/>
          <p:nvPr>
            <p:ph idx="1" type="subTitle"/>
          </p:nvPr>
        </p:nvSpPr>
        <p:spPr>
          <a:xfrm>
            <a:off x="265500" y="2141024"/>
            <a:ext cx="4045200" cy="216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GPRS</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8"/>
          <p:cNvSpPr txBox="1"/>
          <p:nvPr>
            <p:ph type="title"/>
          </p:nvPr>
        </p:nvSpPr>
        <p:spPr>
          <a:xfrm>
            <a:off x="720000" y="397625"/>
            <a:ext cx="7704000" cy="58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2.5G/GPRS - Network Architecture</a:t>
            </a:r>
            <a:endParaRPr/>
          </a:p>
        </p:txBody>
      </p:sp>
      <p:sp>
        <p:nvSpPr>
          <p:cNvPr id="415" name="Google Shape;415;p48"/>
          <p:cNvSpPr txBox="1"/>
          <p:nvPr>
            <p:ph idx="1" type="body"/>
          </p:nvPr>
        </p:nvSpPr>
        <p:spPr>
          <a:xfrm>
            <a:off x="720000" y="984125"/>
            <a:ext cx="7615500" cy="3624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77C2"/>
              </a:buClr>
              <a:buSzPts val="2000"/>
              <a:buChar char="●"/>
            </a:pPr>
            <a:r>
              <a:rPr lang="en" sz="2000">
                <a:solidFill>
                  <a:srgbClr val="0077C2"/>
                </a:solidFill>
              </a:rPr>
              <a:t>Front part mostly the same</a:t>
            </a:r>
            <a:endParaRPr sz="2000">
              <a:solidFill>
                <a:srgbClr val="0077C2"/>
              </a:solidFill>
            </a:endParaRPr>
          </a:p>
          <a:p>
            <a:pPr indent="-330200" lvl="1" marL="914400" rtl="0" algn="l">
              <a:spcBef>
                <a:spcPts val="1000"/>
              </a:spcBef>
              <a:spcAft>
                <a:spcPts val="0"/>
              </a:spcAft>
              <a:buSzPts val="1600"/>
              <a:buChar char="○"/>
            </a:pPr>
            <a:r>
              <a:rPr lang="en" sz="1600" u="sng">
                <a:latin typeface="Barlow Medium"/>
                <a:ea typeface="Barlow Medium"/>
                <a:cs typeface="Barlow Medium"/>
                <a:sym typeface="Barlow Medium"/>
              </a:rPr>
              <a:t>Mobile Station</a:t>
            </a:r>
            <a:r>
              <a:rPr lang="en" sz="1600">
                <a:latin typeface="Barlow Medium"/>
                <a:ea typeface="Barlow Medium"/>
                <a:cs typeface="Barlow Medium"/>
                <a:sym typeface="Barlow Medium"/>
              </a:rPr>
              <a:t> (</a:t>
            </a:r>
            <a:r>
              <a:rPr b="1" lang="en" sz="1600"/>
              <a:t>MS</a:t>
            </a:r>
            <a:r>
              <a:rPr lang="en" sz="1600">
                <a:latin typeface="Barlow Medium"/>
                <a:ea typeface="Barlow Medium"/>
                <a:cs typeface="Barlow Medium"/>
                <a:sym typeface="Barlow Medium"/>
              </a:rPr>
              <a:t>) / </a:t>
            </a:r>
            <a:r>
              <a:rPr lang="en" sz="1600" u="sng">
                <a:latin typeface="Barlow Medium"/>
                <a:ea typeface="Barlow Medium"/>
                <a:cs typeface="Barlow Medium"/>
                <a:sym typeface="Barlow Medium"/>
              </a:rPr>
              <a:t>User Endpoint</a:t>
            </a:r>
            <a:r>
              <a:rPr lang="en" sz="1600">
                <a:latin typeface="Barlow Medium"/>
                <a:ea typeface="Barlow Medium"/>
                <a:cs typeface="Barlow Medium"/>
                <a:sym typeface="Barlow Medium"/>
              </a:rPr>
              <a:t> (</a:t>
            </a:r>
            <a:r>
              <a:rPr b="1" lang="en" sz="1600"/>
              <a:t>UE</a:t>
            </a:r>
            <a:r>
              <a:rPr lang="en" sz="1600">
                <a:latin typeface="Barlow Medium"/>
                <a:ea typeface="Barlow Medium"/>
                <a:cs typeface="Barlow Medium"/>
                <a:sym typeface="Barlow Medium"/>
              </a:rPr>
              <a:t>)</a:t>
            </a:r>
            <a:endParaRPr sz="1600">
              <a:latin typeface="Barlow Medium"/>
              <a:ea typeface="Barlow Medium"/>
              <a:cs typeface="Barlow Medium"/>
              <a:sym typeface="Barlow Medium"/>
            </a:endParaRPr>
          </a:p>
          <a:p>
            <a:pPr indent="-317500" lvl="2" marL="1371600" rtl="0" algn="l">
              <a:spcBef>
                <a:spcPts val="0"/>
              </a:spcBef>
              <a:spcAft>
                <a:spcPts val="0"/>
              </a:spcAft>
              <a:buSzPts val="1400"/>
              <a:buChar char="■"/>
            </a:pPr>
            <a:r>
              <a:rPr lang="en"/>
              <a:t>Same thing. </a:t>
            </a:r>
            <a:endParaRPr/>
          </a:p>
          <a:p>
            <a:pPr indent="-330200" lvl="1" marL="914400" rtl="0" algn="l">
              <a:spcBef>
                <a:spcPts val="0"/>
              </a:spcBef>
              <a:spcAft>
                <a:spcPts val="0"/>
              </a:spcAft>
              <a:buSzPts val="1600"/>
              <a:buFont typeface="Barlow Medium"/>
              <a:buChar char="○"/>
            </a:pPr>
            <a:r>
              <a:rPr lang="en" sz="1600" u="sng">
                <a:latin typeface="Barlow Medium"/>
                <a:ea typeface="Barlow Medium"/>
                <a:cs typeface="Barlow Medium"/>
                <a:sym typeface="Barlow Medium"/>
              </a:rPr>
              <a:t>BSS </a:t>
            </a:r>
            <a:r>
              <a:rPr lang="en" sz="1600">
                <a:latin typeface="Barlow Medium"/>
                <a:ea typeface="Barlow Medium"/>
                <a:cs typeface="Barlow Medium"/>
                <a:sym typeface="Barlow Medium"/>
              </a:rPr>
              <a:t>remains the same </a:t>
            </a:r>
            <a:endParaRPr sz="1600">
              <a:latin typeface="Barlow Medium"/>
              <a:ea typeface="Barlow Medium"/>
              <a:cs typeface="Barlow Medium"/>
              <a:sym typeface="Barlow Medium"/>
            </a:endParaRPr>
          </a:p>
          <a:p>
            <a:pPr indent="-317500" lvl="2" marL="1371600" rtl="0" algn="l">
              <a:spcBef>
                <a:spcPts val="0"/>
              </a:spcBef>
              <a:spcAft>
                <a:spcPts val="0"/>
              </a:spcAft>
              <a:buSzPts val="1400"/>
              <a:buChar char="■"/>
            </a:pPr>
            <a:r>
              <a:rPr b="1" lang="en" u="sng"/>
              <a:t>BTS  </a:t>
            </a:r>
            <a:r>
              <a:rPr lang="en"/>
              <a:t>and </a:t>
            </a:r>
            <a:r>
              <a:rPr b="1" lang="en" u="sng"/>
              <a:t>BSC </a:t>
            </a:r>
            <a:r>
              <a:rPr lang="en"/>
              <a:t>still there</a:t>
            </a:r>
            <a:endParaRPr/>
          </a:p>
          <a:p>
            <a:pPr indent="-355600" lvl="0" marL="457200" rtl="0" algn="l">
              <a:spcBef>
                <a:spcPts val="0"/>
              </a:spcBef>
              <a:spcAft>
                <a:spcPts val="0"/>
              </a:spcAft>
              <a:buClr>
                <a:srgbClr val="0077C2"/>
              </a:buClr>
              <a:buSzPts val="2000"/>
              <a:buChar char="●"/>
            </a:pPr>
            <a:r>
              <a:rPr b="1" lang="en" sz="2000" u="sng">
                <a:solidFill>
                  <a:srgbClr val="0077C2"/>
                </a:solidFill>
              </a:rPr>
              <a:t>MSC</a:t>
            </a:r>
            <a:r>
              <a:rPr b="1" lang="en" sz="2000">
                <a:solidFill>
                  <a:srgbClr val="0077C2"/>
                </a:solidFill>
              </a:rPr>
              <a:t> </a:t>
            </a:r>
            <a:r>
              <a:rPr lang="en" sz="2000">
                <a:solidFill>
                  <a:srgbClr val="0077C2"/>
                </a:solidFill>
              </a:rPr>
              <a:t>functionality of before is needed for both portions of the network</a:t>
            </a:r>
            <a:endParaRPr sz="2000">
              <a:solidFill>
                <a:srgbClr val="0077C2"/>
              </a:solidFill>
            </a:endParaRPr>
          </a:p>
          <a:p>
            <a:pPr indent="-330200" lvl="1" marL="914400" rtl="0" algn="l">
              <a:spcBef>
                <a:spcPts val="1000"/>
              </a:spcBef>
              <a:spcAft>
                <a:spcPts val="0"/>
              </a:spcAft>
              <a:buSzPts val="1600"/>
              <a:buChar char="○"/>
            </a:pPr>
            <a:r>
              <a:rPr lang="en" sz="1600"/>
              <a:t>Still feeds into the Gateway MSC</a:t>
            </a:r>
            <a:endParaRPr sz="1600"/>
          </a:p>
          <a:p>
            <a:pPr indent="0" lvl="0" marL="457200" rtl="0" algn="l">
              <a:spcBef>
                <a:spcPts val="0"/>
              </a:spcBef>
              <a:spcAft>
                <a:spcPts val="1000"/>
              </a:spcAft>
              <a:buNone/>
            </a:pPr>
            <a:r>
              <a:t/>
            </a:r>
            <a:endParaRPr/>
          </a:p>
        </p:txBody>
      </p:sp>
      <p:sp>
        <p:nvSpPr>
          <p:cNvPr id="416" name="Google Shape;416;p48"/>
          <p:cNvSpPr txBox="1"/>
          <p:nvPr/>
        </p:nvSpPr>
        <p:spPr>
          <a:xfrm>
            <a:off x="357250" y="4868375"/>
            <a:ext cx="8604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p>
        </p:txBody>
      </p:sp>
      <p:pic>
        <p:nvPicPr>
          <p:cNvPr id="417" name="Google Shape;417;p48"/>
          <p:cNvPicPr preferRelativeResize="0"/>
          <p:nvPr/>
        </p:nvPicPr>
        <p:blipFill>
          <a:blip r:embed="rId3">
            <a:alphaModFix/>
          </a:blip>
          <a:stretch>
            <a:fillRect/>
          </a:stretch>
        </p:blipFill>
        <p:spPr>
          <a:xfrm>
            <a:off x="4343400" y="3919699"/>
            <a:ext cx="4136424" cy="948675"/>
          </a:xfrm>
          <a:prstGeom prst="rect">
            <a:avLst/>
          </a:prstGeom>
          <a:noFill/>
          <a:ln>
            <a:noFill/>
          </a:ln>
        </p:spPr>
      </p:pic>
      <p:sp>
        <p:nvSpPr>
          <p:cNvPr id="418" name="Google Shape;418;p48"/>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latin typeface="Roboto"/>
                <a:ea typeface="Roboto"/>
                <a:cs typeface="Roboto"/>
                <a:sym typeface="Roboto"/>
              </a:rPr>
              <a:t>‹#›</a:t>
            </a:fld>
            <a:endParaRPr>
              <a:solidFill>
                <a:schemeClr val="dk1"/>
              </a:solidFill>
              <a:latin typeface="Roboto"/>
              <a:ea typeface="Roboto"/>
              <a:cs typeface="Roboto"/>
              <a:sym typeface="Roboto"/>
            </a:endParaRPr>
          </a:p>
        </p:txBody>
      </p:sp>
      <p:sp>
        <p:nvSpPr>
          <p:cNvPr id="419" name="Google Shape;419;p48"/>
          <p:cNvSpPr txBox="1"/>
          <p:nvPr/>
        </p:nvSpPr>
        <p:spPr>
          <a:xfrm>
            <a:off x="4169525" y="3961675"/>
            <a:ext cx="46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74EA7"/>
                </a:solidFill>
              </a:rPr>
              <a:t>MS</a:t>
            </a:r>
            <a:endParaRPr>
              <a:solidFill>
                <a:srgbClr val="674EA7"/>
              </a:solidFill>
            </a:endParaRPr>
          </a:p>
        </p:txBody>
      </p:sp>
      <p:sp>
        <p:nvSpPr>
          <p:cNvPr id="420" name="Google Shape;420;p48"/>
          <p:cNvSpPr txBox="1"/>
          <p:nvPr/>
        </p:nvSpPr>
        <p:spPr>
          <a:xfrm>
            <a:off x="4595225" y="3641025"/>
            <a:ext cx="65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BTS</a:t>
            </a:r>
            <a:endParaRPr/>
          </a:p>
        </p:txBody>
      </p:sp>
      <p:sp>
        <p:nvSpPr>
          <p:cNvPr id="421" name="Google Shape;421;p48"/>
          <p:cNvSpPr txBox="1"/>
          <p:nvPr/>
        </p:nvSpPr>
        <p:spPr>
          <a:xfrm flipH="1">
            <a:off x="5247425" y="3919700"/>
            <a:ext cx="60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3C47D"/>
                </a:solidFill>
              </a:rPr>
              <a:t>BSC</a:t>
            </a:r>
            <a:endParaRPr>
              <a:solidFill>
                <a:srgbClr val="93C47D"/>
              </a:solidFill>
            </a:endParaRPr>
          </a:p>
        </p:txBody>
      </p:sp>
      <p:sp>
        <p:nvSpPr>
          <p:cNvPr id="422" name="Google Shape;422;p48"/>
          <p:cNvSpPr txBox="1"/>
          <p:nvPr/>
        </p:nvSpPr>
        <p:spPr>
          <a:xfrm>
            <a:off x="6159550" y="3823475"/>
            <a:ext cx="280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MSC</a:t>
            </a:r>
            <a:endParaRPr/>
          </a:p>
        </p:txBody>
      </p:sp>
      <p:sp>
        <p:nvSpPr>
          <p:cNvPr id="423" name="Google Shape;423;p48"/>
          <p:cNvSpPr txBox="1"/>
          <p:nvPr/>
        </p:nvSpPr>
        <p:spPr>
          <a:xfrm>
            <a:off x="7364950" y="3823475"/>
            <a:ext cx="17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rPr>
              <a:t>GMSC</a:t>
            </a:r>
            <a:endParaRPr>
              <a:solidFill>
                <a:srgbClr val="00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xEl>
                                              <p:pRg end="0" st="0"/>
                                            </p:txEl>
                                          </p:spTgt>
                                        </p:tgtEl>
                                        <p:attrNameLst>
                                          <p:attrName>style.visibility</p:attrName>
                                        </p:attrNameLst>
                                      </p:cBhvr>
                                      <p:to>
                                        <p:strVal val="visible"/>
                                      </p:to>
                                    </p:set>
                                    <p:animEffect filter="fade" transition="in">
                                      <p:cBhvr>
                                        <p:cTn dur="1"/>
                                        <p:tgtEl>
                                          <p:spTgt spid="4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xEl>
                                              <p:pRg end="1" st="1"/>
                                            </p:txEl>
                                          </p:spTgt>
                                        </p:tgtEl>
                                        <p:attrNameLst>
                                          <p:attrName>style.visibility</p:attrName>
                                        </p:attrNameLst>
                                      </p:cBhvr>
                                      <p:to>
                                        <p:strVal val="visible"/>
                                      </p:to>
                                    </p:set>
                                    <p:animEffect filter="fade" transition="in">
                                      <p:cBhvr>
                                        <p:cTn dur="1"/>
                                        <p:tgtEl>
                                          <p:spTgt spid="4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xEl>
                                              <p:pRg end="2" st="2"/>
                                            </p:txEl>
                                          </p:spTgt>
                                        </p:tgtEl>
                                        <p:attrNameLst>
                                          <p:attrName>style.visibility</p:attrName>
                                        </p:attrNameLst>
                                      </p:cBhvr>
                                      <p:to>
                                        <p:strVal val="visible"/>
                                      </p:to>
                                    </p:set>
                                    <p:animEffect filter="fade" transition="in">
                                      <p:cBhvr>
                                        <p:cTn dur="1"/>
                                        <p:tgtEl>
                                          <p:spTgt spid="4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xEl>
                                              <p:pRg end="3" st="3"/>
                                            </p:txEl>
                                          </p:spTgt>
                                        </p:tgtEl>
                                        <p:attrNameLst>
                                          <p:attrName>style.visibility</p:attrName>
                                        </p:attrNameLst>
                                      </p:cBhvr>
                                      <p:to>
                                        <p:strVal val="visible"/>
                                      </p:to>
                                    </p:set>
                                    <p:animEffect filter="fade" transition="in">
                                      <p:cBhvr>
                                        <p:cTn dur="1"/>
                                        <p:tgtEl>
                                          <p:spTgt spid="4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xEl>
                                              <p:pRg end="4" st="4"/>
                                            </p:txEl>
                                          </p:spTgt>
                                        </p:tgtEl>
                                        <p:attrNameLst>
                                          <p:attrName>style.visibility</p:attrName>
                                        </p:attrNameLst>
                                      </p:cBhvr>
                                      <p:to>
                                        <p:strVal val="visible"/>
                                      </p:to>
                                    </p:set>
                                    <p:animEffect filter="fade" transition="in">
                                      <p:cBhvr>
                                        <p:cTn dur="1"/>
                                        <p:tgtEl>
                                          <p:spTgt spid="41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xEl>
                                              <p:pRg end="5" st="5"/>
                                            </p:txEl>
                                          </p:spTgt>
                                        </p:tgtEl>
                                        <p:attrNameLst>
                                          <p:attrName>style.visibility</p:attrName>
                                        </p:attrNameLst>
                                      </p:cBhvr>
                                      <p:to>
                                        <p:strVal val="visible"/>
                                      </p:to>
                                    </p:set>
                                    <p:animEffect filter="fade" transition="in">
                                      <p:cBhvr>
                                        <p:cTn dur="1"/>
                                        <p:tgtEl>
                                          <p:spTgt spid="41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xEl>
                                              <p:pRg end="6" st="6"/>
                                            </p:txEl>
                                          </p:spTgt>
                                        </p:tgtEl>
                                        <p:attrNameLst>
                                          <p:attrName>style.visibility</p:attrName>
                                        </p:attrNameLst>
                                      </p:cBhvr>
                                      <p:to>
                                        <p:strVal val="visible"/>
                                      </p:to>
                                    </p:set>
                                    <p:animEffect filter="fade" transition="in">
                                      <p:cBhvr>
                                        <p:cTn dur="1"/>
                                        <p:tgtEl>
                                          <p:spTgt spid="41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xEl>
                                              <p:pRg end="7" st="7"/>
                                            </p:txEl>
                                          </p:spTgt>
                                        </p:tgtEl>
                                        <p:attrNameLst>
                                          <p:attrName>style.visibility</p:attrName>
                                        </p:attrNameLst>
                                      </p:cBhvr>
                                      <p:to>
                                        <p:strVal val="visible"/>
                                      </p:to>
                                    </p:set>
                                    <p:animEffect filter="fade" transition="in">
                                      <p:cBhvr>
                                        <p:cTn dur="1"/>
                                        <p:tgtEl>
                                          <p:spTgt spid="415">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9"/>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2.5G/GPRS - Network Architecture</a:t>
            </a:r>
            <a:endParaRPr/>
          </a:p>
        </p:txBody>
      </p:sp>
      <p:sp>
        <p:nvSpPr>
          <p:cNvPr id="429" name="Google Shape;429;p49"/>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77C2"/>
              </a:buClr>
              <a:buSzPts val="2000"/>
              <a:buChar char="●"/>
            </a:pPr>
            <a:r>
              <a:rPr lang="en" sz="2000">
                <a:solidFill>
                  <a:srgbClr val="0077C2"/>
                </a:solidFill>
              </a:rPr>
              <a:t>GPRS Support Nodes</a:t>
            </a:r>
            <a:endParaRPr sz="2000">
              <a:solidFill>
                <a:srgbClr val="0077C2"/>
              </a:solidFill>
            </a:endParaRPr>
          </a:p>
          <a:p>
            <a:pPr indent="-355600" lvl="1" marL="914400" rtl="0" algn="l">
              <a:spcBef>
                <a:spcPts val="1000"/>
              </a:spcBef>
              <a:spcAft>
                <a:spcPts val="0"/>
              </a:spcAft>
              <a:buSzPts val="2000"/>
              <a:buChar char="○"/>
            </a:pPr>
            <a:r>
              <a:rPr lang="en" sz="2000" u="sng"/>
              <a:t>Serving GPRS Support Node</a:t>
            </a:r>
            <a:r>
              <a:rPr lang="en" sz="2000"/>
              <a:t> (SGSN)</a:t>
            </a:r>
            <a:endParaRPr sz="2000"/>
          </a:p>
          <a:p>
            <a:pPr indent="-342900" lvl="2" marL="1371600" rtl="0" algn="l">
              <a:spcBef>
                <a:spcPts val="0"/>
              </a:spcBef>
              <a:spcAft>
                <a:spcPts val="0"/>
              </a:spcAft>
              <a:buClr>
                <a:schemeClr val="accent4"/>
              </a:buClr>
              <a:buSzPts val="1800"/>
              <a:buFont typeface="Barlow Medium"/>
              <a:buChar char="■"/>
            </a:pPr>
            <a:r>
              <a:rPr lang="en" sz="1800">
                <a:solidFill>
                  <a:schemeClr val="accent4"/>
                </a:solidFill>
                <a:latin typeface="Barlow Medium"/>
                <a:ea typeface="Barlow Medium"/>
                <a:cs typeface="Barlow Medium"/>
                <a:sym typeface="Barlow Medium"/>
              </a:rPr>
              <a:t>location, sec and access controls, mobility management and charging</a:t>
            </a:r>
            <a:endParaRPr sz="1800">
              <a:solidFill>
                <a:schemeClr val="accent4"/>
              </a:solidFill>
              <a:latin typeface="Barlow Medium"/>
              <a:ea typeface="Barlow Medium"/>
              <a:cs typeface="Barlow Medium"/>
              <a:sym typeface="Barlow Medium"/>
            </a:endParaRPr>
          </a:p>
          <a:p>
            <a:pPr indent="-342900" lvl="2" marL="1371600" rtl="0" algn="l">
              <a:spcBef>
                <a:spcPts val="0"/>
              </a:spcBef>
              <a:spcAft>
                <a:spcPts val="0"/>
              </a:spcAft>
              <a:buClr>
                <a:schemeClr val="accent4"/>
              </a:buClr>
              <a:buSzPts val="1800"/>
              <a:buChar char="■"/>
            </a:pPr>
            <a:r>
              <a:rPr lang="en" sz="1800">
                <a:solidFill>
                  <a:schemeClr val="accent4"/>
                </a:solidFill>
                <a:latin typeface="Barlow Medium"/>
                <a:ea typeface="Barlow Medium"/>
                <a:cs typeface="Barlow Medium"/>
                <a:sym typeface="Barlow Medium"/>
              </a:rPr>
              <a:t>communicates with other </a:t>
            </a:r>
            <a:r>
              <a:rPr b="1" lang="en" sz="1800">
                <a:solidFill>
                  <a:schemeClr val="accent4"/>
                </a:solidFill>
              </a:rPr>
              <a:t>SGSN </a:t>
            </a:r>
            <a:r>
              <a:rPr lang="en" sz="1800">
                <a:solidFill>
                  <a:schemeClr val="accent4"/>
                </a:solidFill>
                <a:latin typeface="Barlow Medium"/>
                <a:ea typeface="Barlow Medium"/>
                <a:cs typeface="Barlow Medium"/>
                <a:sym typeface="Barlow Medium"/>
              </a:rPr>
              <a:t>in same network </a:t>
            </a:r>
            <a:endParaRPr sz="1800">
              <a:solidFill>
                <a:schemeClr val="accent4"/>
              </a:solidFill>
              <a:latin typeface="Barlow Medium"/>
              <a:ea typeface="Barlow Medium"/>
              <a:cs typeface="Barlow Medium"/>
              <a:sym typeface="Barlow Medium"/>
            </a:endParaRPr>
          </a:p>
          <a:p>
            <a:pPr indent="-342900" lvl="2" marL="1371600" rtl="0" algn="l">
              <a:spcBef>
                <a:spcPts val="0"/>
              </a:spcBef>
              <a:spcAft>
                <a:spcPts val="0"/>
              </a:spcAft>
              <a:buClr>
                <a:schemeClr val="accent4"/>
              </a:buClr>
              <a:buSzPts val="1800"/>
              <a:buChar char="■"/>
            </a:pPr>
            <a:r>
              <a:rPr lang="en" sz="1800">
                <a:solidFill>
                  <a:schemeClr val="accent4"/>
                </a:solidFill>
                <a:latin typeface="Barlow Medium"/>
                <a:ea typeface="Barlow Medium"/>
                <a:cs typeface="Barlow Medium"/>
                <a:sym typeface="Barlow Medium"/>
              </a:rPr>
              <a:t>r</a:t>
            </a:r>
            <a:r>
              <a:rPr lang="en" sz="1800">
                <a:solidFill>
                  <a:schemeClr val="accent4"/>
                </a:solidFill>
                <a:latin typeface="Barlow Medium"/>
                <a:ea typeface="Barlow Medium"/>
                <a:cs typeface="Barlow Medium"/>
                <a:sym typeface="Barlow Medium"/>
              </a:rPr>
              <a:t>eaches out to the </a:t>
            </a:r>
            <a:r>
              <a:rPr b="1" lang="en" sz="1800">
                <a:solidFill>
                  <a:schemeClr val="accent4"/>
                </a:solidFill>
              </a:rPr>
              <a:t>GGSN</a:t>
            </a:r>
            <a:r>
              <a:rPr lang="en" sz="1800">
                <a:solidFill>
                  <a:schemeClr val="accent4"/>
                </a:solidFill>
                <a:latin typeface="Barlow Medium"/>
                <a:ea typeface="Barlow Medium"/>
                <a:cs typeface="Barlow Medium"/>
                <a:sym typeface="Barlow Medium"/>
              </a:rPr>
              <a:t>.</a:t>
            </a:r>
            <a:endParaRPr sz="1800">
              <a:solidFill>
                <a:schemeClr val="accent4"/>
              </a:solidFill>
              <a:latin typeface="Barlow Medium"/>
              <a:ea typeface="Barlow Medium"/>
              <a:cs typeface="Barlow Medium"/>
              <a:sym typeface="Barlow Medium"/>
            </a:endParaRPr>
          </a:p>
          <a:p>
            <a:pPr indent="-355600" lvl="1" marL="914400" rtl="0" algn="l">
              <a:spcBef>
                <a:spcPts val="0"/>
              </a:spcBef>
              <a:spcAft>
                <a:spcPts val="0"/>
              </a:spcAft>
              <a:buSzPts val="2000"/>
              <a:buChar char="○"/>
            </a:pPr>
            <a:r>
              <a:rPr lang="en" sz="2000" u="sng"/>
              <a:t>GPRS Gateway Support Note</a:t>
            </a:r>
            <a:r>
              <a:rPr lang="en" sz="2000"/>
              <a:t> (GGSN)</a:t>
            </a:r>
            <a:endParaRPr sz="2000"/>
          </a:p>
          <a:p>
            <a:pPr indent="-342900" lvl="2" marL="1371600" rtl="0" algn="l">
              <a:spcBef>
                <a:spcPts val="0"/>
              </a:spcBef>
              <a:spcAft>
                <a:spcPts val="0"/>
              </a:spcAft>
              <a:buClr>
                <a:schemeClr val="accent4"/>
              </a:buClr>
              <a:buSzPts val="1800"/>
              <a:buFont typeface="Barlow Medium"/>
              <a:buChar char="■"/>
            </a:pPr>
            <a:r>
              <a:rPr lang="en" sz="1800">
                <a:solidFill>
                  <a:schemeClr val="accent4"/>
                </a:solidFill>
                <a:latin typeface="Barlow Medium"/>
                <a:ea typeface="Barlow Medium"/>
                <a:cs typeface="Barlow Medium"/>
                <a:sym typeface="Barlow Medium"/>
              </a:rPr>
              <a:t>a router in the subnetwork. </a:t>
            </a:r>
            <a:endParaRPr sz="1800">
              <a:solidFill>
                <a:schemeClr val="accent4"/>
              </a:solidFill>
              <a:latin typeface="Barlow Medium"/>
              <a:ea typeface="Barlow Medium"/>
              <a:cs typeface="Barlow Medium"/>
              <a:sym typeface="Barlow Medium"/>
            </a:endParaRPr>
          </a:p>
          <a:p>
            <a:pPr indent="-355600" lvl="2" marL="1371600" rtl="0" algn="l">
              <a:spcBef>
                <a:spcPts val="0"/>
              </a:spcBef>
              <a:spcAft>
                <a:spcPts val="0"/>
              </a:spcAft>
              <a:buClr>
                <a:schemeClr val="accent4"/>
              </a:buClr>
              <a:buSzPts val="2000"/>
              <a:buChar char="■"/>
            </a:pPr>
            <a:r>
              <a:rPr lang="en" sz="1800">
                <a:solidFill>
                  <a:schemeClr val="accent4"/>
                </a:solidFill>
                <a:latin typeface="Barlow Medium"/>
                <a:ea typeface="Barlow Medium"/>
                <a:cs typeface="Barlow Medium"/>
                <a:sym typeface="Barlow Medium"/>
              </a:rPr>
              <a:t>Converts incoming IP traffic into GSM and hands that off to the </a:t>
            </a:r>
            <a:r>
              <a:rPr b="1" lang="en" sz="1800">
                <a:solidFill>
                  <a:schemeClr val="accent4"/>
                </a:solidFill>
              </a:rPr>
              <a:t>SGSN</a:t>
            </a:r>
            <a:r>
              <a:rPr lang="en" sz="1800">
                <a:solidFill>
                  <a:schemeClr val="accent4"/>
                </a:solidFill>
                <a:latin typeface="Barlow Medium"/>
                <a:ea typeface="Barlow Medium"/>
                <a:cs typeface="Barlow Medium"/>
                <a:sym typeface="Barlow Medium"/>
              </a:rPr>
              <a:t>.</a:t>
            </a:r>
            <a:endParaRPr sz="1800">
              <a:latin typeface="Barlow Medium"/>
              <a:ea typeface="Barlow Medium"/>
              <a:cs typeface="Barlow Medium"/>
              <a:sym typeface="Barlow Medium"/>
            </a:endParaRPr>
          </a:p>
        </p:txBody>
      </p:sp>
      <p:sp>
        <p:nvSpPr>
          <p:cNvPr id="430" name="Google Shape;430;p49"/>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animEffect filter="fade" transition="in">
                                      <p:cBhvr>
                                        <p:cTn dur="1"/>
                                        <p:tgtEl>
                                          <p:spTgt spid="4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1" st="1"/>
                                            </p:txEl>
                                          </p:spTgt>
                                        </p:tgtEl>
                                        <p:attrNameLst>
                                          <p:attrName>style.visibility</p:attrName>
                                        </p:attrNameLst>
                                      </p:cBhvr>
                                      <p:to>
                                        <p:strVal val="visible"/>
                                      </p:to>
                                    </p:set>
                                    <p:animEffect filter="fade" transition="in">
                                      <p:cBhvr>
                                        <p:cTn dur="1"/>
                                        <p:tgtEl>
                                          <p:spTgt spid="4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2" st="2"/>
                                            </p:txEl>
                                          </p:spTgt>
                                        </p:tgtEl>
                                        <p:attrNameLst>
                                          <p:attrName>style.visibility</p:attrName>
                                        </p:attrNameLst>
                                      </p:cBhvr>
                                      <p:to>
                                        <p:strVal val="visible"/>
                                      </p:to>
                                    </p:set>
                                    <p:animEffect filter="fade" transition="in">
                                      <p:cBhvr>
                                        <p:cTn dur="1"/>
                                        <p:tgtEl>
                                          <p:spTgt spid="4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3" st="3"/>
                                            </p:txEl>
                                          </p:spTgt>
                                        </p:tgtEl>
                                        <p:attrNameLst>
                                          <p:attrName>style.visibility</p:attrName>
                                        </p:attrNameLst>
                                      </p:cBhvr>
                                      <p:to>
                                        <p:strVal val="visible"/>
                                      </p:to>
                                    </p:set>
                                    <p:animEffect filter="fade" transition="in">
                                      <p:cBhvr>
                                        <p:cTn dur="1"/>
                                        <p:tgtEl>
                                          <p:spTgt spid="4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4" st="4"/>
                                            </p:txEl>
                                          </p:spTgt>
                                        </p:tgtEl>
                                        <p:attrNameLst>
                                          <p:attrName>style.visibility</p:attrName>
                                        </p:attrNameLst>
                                      </p:cBhvr>
                                      <p:to>
                                        <p:strVal val="visible"/>
                                      </p:to>
                                    </p:set>
                                    <p:animEffect filter="fade" transition="in">
                                      <p:cBhvr>
                                        <p:cTn dur="1"/>
                                        <p:tgtEl>
                                          <p:spTgt spid="42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5" st="5"/>
                                            </p:txEl>
                                          </p:spTgt>
                                        </p:tgtEl>
                                        <p:attrNameLst>
                                          <p:attrName>style.visibility</p:attrName>
                                        </p:attrNameLst>
                                      </p:cBhvr>
                                      <p:to>
                                        <p:strVal val="visible"/>
                                      </p:to>
                                    </p:set>
                                    <p:animEffect filter="fade" transition="in">
                                      <p:cBhvr>
                                        <p:cTn dur="1"/>
                                        <p:tgtEl>
                                          <p:spTgt spid="42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6" st="6"/>
                                            </p:txEl>
                                          </p:spTgt>
                                        </p:tgtEl>
                                        <p:attrNameLst>
                                          <p:attrName>style.visibility</p:attrName>
                                        </p:attrNameLst>
                                      </p:cBhvr>
                                      <p:to>
                                        <p:strVal val="visible"/>
                                      </p:to>
                                    </p:set>
                                    <p:animEffect filter="fade" transition="in">
                                      <p:cBhvr>
                                        <p:cTn dur="1"/>
                                        <p:tgtEl>
                                          <p:spTgt spid="42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7" st="7"/>
                                            </p:txEl>
                                          </p:spTgt>
                                        </p:tgtEl>
                                        <p:attrNameLst>
                                          <p:attrName>style.visibility</p:attrName>
                                        </p:attrNameLst>
                                      </p:cBhvr>
                                      <p:to>
                                        <p:strVal val="visible"/>
                                      </p:to>
                                    </p:set>
                                    <p:animEffect filter="fade" transition="in">
                                      <p:cBhvr>
                                        <p:cTn dur="1"/>
                                        <p:tgtEl>
                                          <p:spTgt spid="42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50"/>
          <p:cNvPicPr preferRelativeResize="0"/>
          <p:nvPr/>
        </p:nvPicPr>
        <p:blipFill>
          <a:blip r:embed="rId3">
            <a:alphaModFix/>
          </a:blip>
          <a:stretch>
            <a:fillRect/>
          </a:stretch>
        </p:blipFill>
        <p:spPr>
          <a:xfrm>
            <a:off x="225338" y="686100"/>
            <a:ext cx="8918662" cy="3869050"/>
          </a:xfrm>
          <a:prstGeom prst="rect">
            <a:avLst/>
          </a:prstGeom>
          <a:noFill/>
          <a:ln>
            <a:noFill/>
          </a:ln>
        </p:spPr>
      </p:pic>
      <p:sp>
        <p:nvSpPr>
          <p:cNvPr id="436" name="Google Shape;436;p50"/>
          <p:cNvSpPr/>
          <p:nvPr/>
        </p:nvSpPr>
        <p:spPr>
          <a:xfrm>
            <a:off x="3579700" y="139425"/>
            <a:ext cx="4920600" cy="2778000"/>
          </a:xfrm>
          <a:prstGeom prst="roundRect">
            <a:avLst>
              <a:gd fmla="val 16667" name="adj"/>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0"/>
          <p:cNvSpPr/>
          <p:nvPr/>
        </p:nvSpPr>
        <p:spPr>
          <a:xfrm>
            <a:off x="3569450" y="2179400"/>
            <a:ext cx="4920600" cy="2716500"/>
          </a:xfrm>
          <a:prstGeom prst="roundRect">
            <a:avLst>
              <a:gd fmla="val 16667" name="adj"/>
            </a:avLst>
          </a:prstGeom>
          <a:noFill/>
          <a:ln cap="flat" cmpd="sng" w="2857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0"/>
          <p:cNvSpPr/>
          <p:nvPr/>
        </p:nvSpPr>
        <p:spPr>
          <a:xfrm>
            <a:off x="846950" y="703225"/>
            <a:ext cx="2637000" cy="3390600"/>
          </a:xfrm>
          <a:prstGeom prst="rect">
            <a:avLst/>
          </a:prstGeom>
          <a:noFill/>
          <a:ln cap="flat" cmpd="sng" w="2857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0"/>
          <p:cNvSpPr txBox="1"/>
          <p:nvPr>
            <p:ph idx="4294967295" type="title"/>
          </p:nvPr>
        </p:nvSpPr>
        <p:spPr>
          <a:xfrm>
            <a:off x="309950" y="0"/>
            <a:ext cx="8067300" cy="6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2.5G/GPRS</a:t>
            </a:r>
            <a:endParaRPr>
              <a:solidFill>
                <a:schemeClr val="lt1"/>
              </a:solidFill>
            </a:endParaRPr>
          </a:p>
        </p:txBody>
      </p:sp>
      <p:sp>
        <p:nvSpPr>
          <p:cNvPr id="440" name="Google Shape;440;p50"/>
          <p:cNvSpPr/>
          <p:nvPr/>
        </p:nvSpPr>
        <p:spPr>
          <a:xfrm>
            <a:off x="3528225" y="86250"/>
            <a:ext cx="5025300" cy="5057400"/>
          </a:xfrm>
          <a:prstGeom prst="rect">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0"/>
          <p:cNvSpPr txBox="1"/>
          <p:nvPr/>
        </p:nvSpPr>
        <p:spPr>
          <a:xfrm>
            <a:off x="108825" y="1476225"/>
            <a:ext cx="5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D85C6"/>
                </a:solidFill>
              </a:rPr>
              <a:t>MS</a:t>
            </a:r>
            <a:endParaRPr>
              <a:solidFill>
                <a:srgbClr val="3D85C6"/>
              </a:solidFill>
            </a:endParaRPr>
          </a:p>
        </p:txBody>
      </p:sp>
      <p:sp>
        <p:nvSpPr>
          <p:cNvPr id="442" name="Google Shape;442;p50"/>
          <p:cNvSpPr txBox="1"/>
          <p:nvPr/>
        </p:nvSpPr>
        <p:spPr>
          <a:xfrm>
            <a:off x="1211900" y="703225"/>
            <a:ext cx="60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BTS</a:t>
            </a:r>
            <a:endParaRPr/>
          </a:p>
        </p:txBody>
      </p:sp>
      <p:sp>
        <p:nvSpPr>
          <p:cNvPr id="443" name="Google Shape;443;p50"/>
          <p:cNvSpPr txBox="1"/>
          <p:nvPr/>
        </p:nvSpPr>
        <p:spPr>
          <a:xfrm>
            <a:off x="2579350" y="703225"/>
            <a:ext cx="60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AA84F"/>
                </a:solidFill>
              </a:rPr>
              <a:t>BSC</a:t>
            </a:r>
            <a:endParaRPr>
              <a:solidFill>
                <a:srgbClr val="6AA84F"/>
              </a:solidFill>
            </a:endParaRPr>
          </a:p>
        </p:txBody>
      </p:sp>
      <p:sp>
        <p:nvSpPr>
          <p:cNvPr id="444" name="Google Shape;444;p50"/>
          <p:cNvSpPr txBox="1"/>
          <p:nvPr/>
        </p:nvSpPr>
        <p:spPr>
          <a:xfrm>
            <a:off x="4214838" y="3819575"/>
            <a:ext cx="86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74EA7"/>
                </a:solidFill>
              </a:rPr>
              <a:t>SGSN</a:t>
            </a:r>
            <a:endParaRPr>
              <a:solidFill>
                <a:srgbClr val="674EA7"/>
              </a:solidFill>
            </a:endParaRPr>
          </a:p>
        </p:txBody>
      </p:sp>
      <p:sp>
        <p:nvSpPr>
          <p:cNvPr id="445" name="Google Shape;445;p50"/>
          <p:cNvSpPr txBox="1"/>
          <p:nvPr/>
        </p:nvSpPr>
        <p:spPr>
          <a:xfrm>
            <a:off x="7024075" y="3819575"/>
            <a:ext cx="78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45F06"/>
                </a:solidFill>
              </a:rPr>
              <a:t>GGSN</a:t>
            </a:r>
            <a:endParaRPr>
              <a:solidFill>
                <a:srgbClr val="B45F06"/>
              </a:solidFill>
            </a:endParaRPr>
          </a:p>
        </p:txBody>
      </p:sp>
      <p:sp>
        <p:nvSpPr>
          <p:cNvPr id="446" name="Google Shape;446;p50"/>
          <p:cNvSpPr txBox="1"/>
          <p:nvPr/>
        </p:nvSpPr>
        <p:spPr>
          <a:xfrm>
            <a:off x="4423450" y="898000"/>
            <a:ext cx="78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MSC</a:t>
            </a:r>
            <a:endParaRPr/>
          </a:p>
        </p:txBody>
      </p:sp>
      <p:sp>
        <p:nvSpPr>
          <p:cNvPr id="447" name="Google Shape;447;p50"/>
          <p:cNvSpPr txBox="1"/>
          <p:nvPr/>
        </p:nvSpPr>
        <p:spPr>
          <a:xfrm>
            <a:off x="4669450" y="1400300"/>
            <a:ext cx="5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VLR</a:t>
            </a:r>
            <a:endParaRPr/>
          </a:p>
        </p:txBody>
      </p:sp>
      <p:sp>
        <p:nvSpPr>
          <p:cNvPr id="448" name="Google Shape;448;p50"/>
          <p:cNvSpPr txBox="1"/>
          <p:nvPr/>
        </p:nvSpPr>
        <p:spPr>
          <a:xfrm>
            <a:off x="5773425" y="2315875"/>
            <a:ext cx="543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AuC</a:t>
            </a:r>
            <a:endParaRPr sz="1200"/>
          </a:p>
        </p:txBody>
      </p:sp>
      <p:sp>
        <p:nvSpPr>
          <p:cNvPr id="449" name="Google Shape;449;p50"/>
          <p:cNvSpPr txBox="1"/>
          <p:nvPr/>
        </p:nvSpPr>
        <p:spPr>
          <a:xfrm flipH="1">
            <a:off x="5004050" y="2315863"/>
            <a:ext cx="543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EIR</a:t>
            </a:r>
            <a:endParaRPr sz="1200"/>
          </a:p>
        </p:txBody>
      </p:sp>
      <p:sp>
        <p:nvSpPr>
          <p:cNvPr id="450" name="Google Shape;450;p50"/>
          <p:cNvSpPr txBox="1"/>
          <p:nvPr/>
        </p:nvSpPr>
        <p:spPr>
          <a:xfrm>
            <a:off x="4234675" y="2315875"/>
            <a:ext cx="543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HLR</a:t>
            </a:r>
            <a:endParaRPr sz="1200"/>
          </a:p>
        </p:txBody>
      </p:sp>
      <p:sp>
        <p:nvSpPr>
          <p:cNvPr id="451" name="Google Shape;451;p50"/>
          <p:cNvSpPr txBox="1"/>
          <p:nvPr/>
        </p:nvSpPr>
        <p:spPr>
          <a:xfrm>
            <a:off x="5158375" y="211175"/>
            <a:ext cx="167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155CC"/>
                </a:solidFill>
              </a:rPr>
              <a:t>Circuit Switched</a:t>
            </a:r>
            <a:endParaRPr>
              <a:solidFill>
                <a:srgbClr val="1155CC"/>
              </a:solidFill>
            </a:endParaRPr>
          </a:p>
        </p:txBody>
      </p:sp>
      <p:sp>
        <p:nvSpPr>
          <p:cNvPr id="452" name="Google Shape;452;p50"/>
          <p:cNvSpPr txBox="1"/>
          <p:nvPr/>
        </p:nvSpPr>
        <p:spPr>
          <a:xfrm>
            <a:off x="5212750" y="4555150"/>
            <a:ext cx="18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74EA7"/>
                </a:solidFill>
              </a:rPr>
              <a:t>Packet Switched</a:t>
            </a:r>
            <a:endParaRPr>
              <a:solidFill>
                <a:srgbClr val="674EA7"/>
              </a:solidFill>
            </a:endParaRPr>
          </a:p>
        </p:txBody>
      </p:sp>
      <p:sp>
        <p:nvSpPr>
          <p:cNvPr id="453" name="Google Shape;453;p50"/>
          <p:cNvSpPr txBox="1"/>
          <p:nvPr/>
        </p:nvSpPr>
        <p:spPr>
          <a:xfrm>
            <a:off x="7393250" y="898000"/>
            <a:ext cx="98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rPr>
              <a:t>GMSC</a:t>
            </a:r>
            <a:endParaRPr>
              <a:solidFill>
                <a:srgbClr val="0000FF"/>
              </a:solidFill>
            </a:endParaRPr>
          </a:p>
        </p:txBody>
      </p:sp>
      <p:sp>
        <p:nvSpPr>
          <p:cNvPr id="454" name="Google Shape;454;p50"/>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1400">
                <a:solidFill>
                  <a:srgbClr val="000000"/>
                </a:solidFill>
                <a:latin typeface="Arial"/>
                <a:ea typeface="Arial"/>
                <a:cs typeface="Arial"/>
                <a:sym typeface="Arial"/>
              </a:rPr>
              <a:t>‹#›</a:t>
            </a:fld>
            <a:endParaRPr sz="1400">
              <a:solidFill>
                <a:srgbClr val="000000"/>
              </a:solidFill>
              <a:latin typeface="Arial"/>
              <a:ea typeface="Arial"/>
              <a:cs typeface="Arial"/>
              <a:sym typeface="Arial"/>
            </a:endParaRPr>
          </a:p>
        </p:txBody>
      </p:sp>
      <p:sp>
        <p:nvSpPr>
          <p:cNvPr id="455" name="Google Shape;455;p50"/>
          <p:cNvSpPr txBox="1"/>
          <p:nvPr/>
        </p:nvSpPr>
        <p:spPr>
          <a:xfrm>
            <a:off x="7216250" y="4818550"/>
            <a:ext cx="133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AA84F"/>
                </a:solidFill>
              </a:rPr>
              <a:t>Core Network</a:t>
            </a:r>
            <a:endParaRPr>
              <a:solidFill>
                <a:srgbClr val="6AA84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
                                        <p:tgtEl>
                                          <p:spTgt spid="436"/>
                                        </p:tgtEl>
                                      </p:cBhvr>
                                    </p:animEffect>
                                  </p:childTnLst>
                                </p:cTn>
                              </p:par>
                              <p:par>
                                <p:cTn fill="hold" nodeType="with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
                                        <p:tgtEl>
                                          <p:spTgt spid="437"/>
                                        </p:tgtEl>
                                      </p:cBhvr>
                                    </p:animEffect>
                                  </p:childTnLst>
                                </p:cTn>
                              </p:par>
                              <p:par>
                                <p:cTn fill="hold" nodeType="with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1"/>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77C2"/>
                </a:solidFill>
              </a:rPr>
              <a:t>Mitigations from 2G</a:t>
            </a:r>
            <a:endParaRPr>
              <a:solidFill>
                <a:srgbClr val="0077C2"/>
              </a:solidFill>
            </a:endParaRPr>
          </a:p>
        </p:txBody>
      </p:sp>
      <p:sp>
        <p:nvSpPr>
          <p:cNvPr id="461" name="Google Shape;461;p51"/>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M</a:t>
            </a:r>
            <a:r>
              <a:rPr lang="en"/>
              <a:t>utual Authentication for Packet Switched Portion</a:t>
            </a:r>
            <a:endParaRPr/>
          </a:p>
          <a:p>
            <a:pPr indent="-355600" lvl="0" marL="457200" rtl="0" algn="l">
              <a:spcBef>
                <a:spcPts val="0"/>
              </a:spcBef>
              <a:spcAft>
                <a:spcPts val="0"/>
              </a:spcAft>
              <a:buSzPts val="2000"/>
              <a:buChar char="●"/>
            </a:pPr>
            <a:r>
              <a:rPr lang="en"/>
              <a:t>Authentication between Mobile Station and SGSN</a:t>
            </a:r>
            <a:endParaRPr/>
          </a:p>
          <a:p>
            <a:pPr indent="-355600" lvl="0" marL="457200" rtl="0" algn="l">
              <a:spcBef>
                <a:spcPts val="0"/>
              </a:spcBef>
              <a:spcAft>
                <a:spcPts val="0"/>
              </a:spcAft>
              <a:buSzPts val="2000"/>
              <a:buChar char="●"/>
            </a:pPr>
            <a:r>
              <a:rPr lang="en"/>
              <a:t>Some level of Ciphering algorithm for SGSN. </a:t>
            </a:r>
            <a:endParaRPr/>
          </a:p>
          <a:p>
            <a:pPr indent="-342900" lvl="1" marL="914400" rtl="0" algn="l">
              <a:spcBef>
                <a:spcPts val="0"/>
              </a:spcBef>
              <a:spcAft>
                <a:spcPts val="0"/>
              </a:spcAft>
              <a:buClr>
                <a:srgbClr val="6AA84F"/>
              </a:buClr>
              <a:buSzPts val="1800"/>
              <a:buFont typeface="Barlow"/>
              <a:buChar char="○"/>
            </a:pPr>
            <a:r>
              <a:rPr lang="en">
                <a:solidFill>
                  <a:srgbClr val="6AA84F"/>
                </a:solidFill>
                <a:latin typeface="Barlow"/>
                <a:ea typeface="Barlow"/>
                <a:cs typeface="Barlow"/>
                <a:sym typeface="Barlow"/>
              </a:rPr>
              <a:t>Some user data and control data still transmitted in plain text.</a:t>
            </a:r>
            <a:endParaRPr>
              <a:solidFill>
                <a:srgbClr val="6AA84F"/>
              </a:solidFill>
              <a:latin typeface="Barlow"/>
              <a:ea typeface="Barlow"/>
              <a:cs typeface="Barlow"/>
              <a:sym typeface="Barlow"/>
            </a:endParaRPr>
          </a:p>
          <a:p>
            <a:pPr indent="-355600" lvl="0" marL="457200" rtl="0" algn="l">
              <a:spcBef>
                <a:spcPts val="0"/>
              </a:spcBef>
              <a:spcAft>
                <a:spcPts val="0"/>
              </a:spcAft>
              <a:buSzPts val="2000"/>
              <a:buChar char="●"/>
            </a:pPr>
            <a:r>
              <a:rPr lang="en"/>
              <a:t>SGSN identity verification.</a:t>
            </a:r>
            <a:endParaRPr/>
          </a:p>
          <a:p>
            <a:pPr indent="0" lvl="0" marL="0" rtl="0" algn="l">
              <a:lnSpc>
                <a:spcPct val="100000"/>
              </a:lnSpc>
              <a:spcBef>
                <a:spcPts val="0"/>
              </a:spcBef>
              <a:spcAft>
                <a:spcPts val="0"/>
              </a:spcAft>
              <a:buClr>
                <a:schemeClr val="dk1"/>
              </a:buClr>
              <a:buSzPts val="1100"/>
              <a:buFont typeface="Arial"/>
              <a:buNone/>
            </a:pPr>
            <a:r>
              <a:t/>
            </a:r>
            <a:endParaRPr sz="1900">
              <a:solidFill>
                <a:srgbClr val="45818E"/>
              </a:solidFill>
              <a:latin typeface="Roboto Light"/>
              <a:ea typeface="Roboto Light"/>
              <a:cs typeface="Roboto Light"/>
              <a:sym typeface="Roboto Light"/>
            </a:endParaRPr>
          </a:p>
          <a:p>
            <a:pPr indent="0" lvl="0" marL="0" rtl="0" algn="l">
              <a:spcBef>
                <a:spcPts val="0"/>
              </a:spcBef>
              <a:spcAft>
                <a:spcPts val="1000"/>
              </a:spcAft>
              <a:buNone/>
            </a:pPr>
            <a:r>
              <a:t/>
            </a:r>
            <a:endParaRPr/>
          </a:p>
        </p:txBody>
      </p:sp>
      <p:sp>
        <p:nvSpPr>
          <p:cNvPr id="462" name="Google Shape;462;p51"/>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463" name="Google Shape;463;p51"/>
          <p:cNvGrpSpPr/>
          <p:nvPr/>
        </p:nvGrpSpPr>
        <p:grpSpPr>
          <a:xfrm flipH="1">
            <a:off x="1200189" y="367741"/>
            <a:ext cx="571557" cy="541611"/>
            <a:chOff x="605925" y="1677875"/>
            <a:chExt cx="517433" cy="490323"/>
          </a:xfrm>
        </p:grpSpPr>
        <p:sp>
          <p:nvSpPr>
            <p:cNvPr id="464" name="Google Shape;464;p51"/>
            <p:cNvSpPr/>
            <p:nvPr/>
          </p:nvSpPr>
          <p:spPr>
            <a:xfrm>
              <a:off x="605925" y="1966338"/>
              <a:ext cx="201860" cy="201860"/>
            </a:xfrm>
            <a:custGeom>
              <a:rect b="b" l="l" r="r" t="t"/>
              <a:pathLst>
                <a:path extrusionOk="0" h="4826" w="4826">
                  <a:moveTo>
                    <a:pt x="2429" y="1"/>
                  </a:moveTo>
                  <a:cubicBezTo>
                    <a:pt x="1878" y="1005"/>
                    <a:pt x="1036" y="1846"/>
                    <a:pt x="0" y="2397"/>
                  </a:cubicBezTo>
                  <a:cubicBezTo>
                    <a:pt x="1036" y="2947"/>
                    <a:pt x="1878" y="3789"/>
                    <a:pt x="2429" y="4826"/>
                  </a:cubicBezTo>
                  <a:cubicBezTo>
                    <a:pt x="2979" y="3789"/>
                    <a:pt x="3821" y="2947"/>
                    <a:pt x="4825" y="2397"/>
                  </a:cubicBezTo>
                  <a:cubicBezTo>
                    <a:pt x="3821" y="1846"/>
                    <a:pt x="2979" y="1005"/>
                    <a:pt x="2429"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1"/>
            <p:cNvSpPr/>
            <p:nvPr/>
          </p:nvSpPr>
          <p:spPr>
            <a:xfrm>
              <a:off x="813124" y="1677875"/>
              <a:ext cx="310235" cy="311573"/>
            </a:xfrm>
            <a:custGeom>
              <a:rect b="b" l="l" r="r" t="t"/>
              <a:pathLst>
                <a:path extrusionOk="0" h="7449" w="7417">
                  <a:moveTo>
                    <a:pt x="3692" y="0"/>
                  </a:moveTo>
                  <a:cubicBezTo>
                    <a:pt x="2850" y="1587"/>
                    <a:pt x="1555" y="2882"/>
                    <a:pt x="1" y="3724"/>
                  </a:cubicBezTo>
                  <a:cubicBezTo>
                    <a:pt x="1555" y="4598"/>
                    <a:pt x="2850" y="5861"/>
                    <a:pt x="3692" y="7448"/>
                  </a:cubicBezTo>
                  <a:cubicBezTo>
                    <a:pt x="4567" y="5861"/>
                    <a:pt x="5862" y="4566"/>
                    <a:pt x="7416" y="3724"/>
                  </a:cubicBezTo>
                  <a:cubicBezTo>
                    <a:pt x="5862" y="2882"/>
                    <a:pt x="4567" y="1587"/>
                    <a:pt x="3692"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51"/>
          <p:cNvGrpSpPr/>
          <p:nvPr/>
        </p:nvGrpSpPr>
        <p:grpSpPr>
          <a:xfrm>
            <a:off x="7645355" y="3263213"/>
            <a:ext cx="369758" cy="393582"/>
            <a:chOff x="605925" y="1677875"/>
            <a:chExt cx="517433" cy="490323"/>
          </a:xfrm>
        </p:grpSpPr>
        <p:sp>
          <p:nvSpPr>
            <p:cNvPr id="467" name="Google Shape;467;p51"/>
            <p:cNvSpPr/>
            <p:nvPr/>
          </p:nvSpPr>
          <p:spPr>
            <a:xfrm>
              <a:off x="605925" y="1966338"/>
              <a:ext cx="201860" cy="201860"/>
            </a:xfrm>
            <a:custGeom>
              <a:rect b="b" l="l" r="r" t="t"/>
              <a:pathLst>
                <a:path extrusionOk="0" h="4826" w="4826">
                  <a:moveTo>
                    <a:pt x="2429" y="1"/>
                  </a:moveTo>
                  <a:cubicBezTo>
                    <a:pt x="1878" y="1005"/>
                    <a:pt x="1036" y="1846"/>
                    <a:pt x="0" y="2397"/>
                  </a:cubicBezTo>
                  <a:cubicBezTo>
                    <a:pt x="1036" y="2947"/>
                    <a:pt x="1878" y="3789"/>
                    <a:pt x="2429" y="4826"/>
                  </a:cubicBezTo>
                  <a:cubicBezTo>
                    <a:pt x="2979" y="3789"/>
                    <a:pt x="3821" y="2947"/>
                    <a:pt x="4825" y="2397"/>
                  </a:cubicBezTo>
                  <a:cubicBezTo>
                    <a:pt x="3821" y="1846"/>
                    <a:pt x="2979" y="1005"/>
                    <a:pt x="2429"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1"/>
            <p:cNvSpPr/>
            <p:nvPr/>
          </p:nvSpPr>
          <p:spPr>
            <a:xfrm>
              <a:off x="813124" y="1677875"/>
              <a:ext cx="310235" cy="311573"/>
            </a:xfrm>
            <a:custGeom>
              <a:rect b="b" l="l" r="r" t="t"/>
              <a:pathLst>
                <a:path extrusionOk="0" h="7449" w="7417">
                  <a:moveTo>
                    <a:pt x="3692" y="0"/>
                  </a:moveTo>
                  <a:cubicBezTo>
                    <a:pt x="2850" y="1587"/>
                    <a:pt x="1555" y="2882"/>
                    <a:pt x="1" y="3724"/>
                  </a:cubicBezTo>
                  <a:cubicBezTo>
                    <a:pt x="1555" y="4598"/>
                    <a:pt x="2850" y="5861"/>
                    <a:pt x="3692" y="7448"/>
                  </a:cubicBezTo>
                  <a:cubicBezTo>
                    <a:pt x="4567" y="5861"/>
                    <a:pt x="5862" y="4566"/>
                    <a:pt x="7416" y="3724"/>
                  </a:cubicBezTo>
                  <a:cubicBezTo>
                    <a:pt x="5862" y="2882"/>
                    <a:pt x="4567" y="1587"/>
                    <a:pt x="3692"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9" name="Google Shape;469;p51"/>
          <p:cNvPicPr preferRelativeResize="0"/>
          <p:nvPr/>
        </p:nvPicPr>
        <p:blipFill>
          <a:blip r:embed="rId3">
            <a:alphaModFix/>
          </a:blip>
          <a:stretch>
            <a:fillRect/>
          </a:stretch>
        </p:blipFill>
        <p:spPr>
          <a:xfrm>
            <a:off x="2771938" y="3199775"/>
            <a:ext cx="3600125" cy="1867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2"/>
          <p:cNvSpPr txBox="1"/>
          <p:nvPr>
            <p:ph type="title"/>
          </p:nvPr>
        </p:nvSpPr>
        <p:spPr>
          <a:xfrm>
            <a:off x="720000" y="219450"/>
            <a:ext cx="77040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2.5G/GPRS Attack Vectors</a:t>
            </a:r>
            <a:endParaRPr sz="3000"/>
          </a:p>
        </p:txBody>
      </p:sp>
      <p:sp>
        <p:nvSpPr>
          <p:cNvPr id="475" name="Google Shape;475;p52"/>
          <p:cNvSpPr txBox="1"/>
          <p:nvPr>
            <p:ph idx="1" type="body"/>
          </p:nvPr>
        </p:nvSpPr>
        <p:spPr>
          <a:xfrm>
            <a:off x="720000" y="859650"/>
            <a:ext cx="7349700" cy="3748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Same known rogue BTS flaws</a:t>
            </a:r>
            <a:endParaRPr sz="2000"/>
          </a:p>
          <a:p>
            <a:pPr indent="-355600" lvl="0" marL="457200" rtl="0" algn="l">
              <a:spcBef>
                <a:spcPts val="1000"/>
              </a:spcBef>
              <a:spcAft>
                <a:spcPts val="0"/>
              </a:spcAft>
              <a:buSzPts val="2000"/>
              <a:buChar char="●"/>
            </a:pPr>
            <a:r>
              <a:rPr lang="en" sz="2000"/>
              <a:t>Some implementations without any encryption</a:t>
            </a:r>
            <a:endParaRPr sz="2000"/>
          </a:p>
          <a:p>
            <a:pPr indent="-342900" lvl="1" marL="914400" rtl="0" algn="l">
              <a:spcBef>
                <a:spcPts val="1000"/>
              </a:spcBef>
              <a:spcAft>
                <a:spcPts val="0"/>
              </a:spcAft>
              <a:buClr>
                <a:srgbClr val="6AA84F"/>
              </a:buClr>
              <a:buSzPts val="1800"/>
              <a:buChar char="○"/>
            </a:pPr>
            <a:r>
              <a:rPr lang="en" sz="1800">
                <a:solidFill>
                  <a:srgbClr val="6AA84F"/>
                </a:solidFill>
              </a:rPr>
              <a:t>Italy and Denmark according to P1</a:t>
            </a:r>
            <a:endParaRPr sz="1800">
              <a:solidFill>
                <a:srgbClr val="6AA84F"/>
              </a:solidFill>
            </a:endParaRPr>
          </a:p>
          <a:p>
            <a:pPr indent="-355600" lvl="0" marL="457200" rtl="0" algn="l">
              <a:spcBef>
                <a:spcPts val="0"/>
              </a:spcBef>
              <a:spcAft>
                <a:spcPts val="0"/>
              </a:spcAft>
              <a:buSzPts val="2000"/>
              <a:buChar char="●"/>
            </a:pPr>
            <a:r>
              <a:rPr lang="en" sz="2000"/>
              <a:t>Nokia GGSN attack</a:t>
            </a:r>
            <a:endParaRPr sz="2000"/>
          </a:p>
          <a:p>
            <a:pPr indent="-342900" lvl="1" marL="914400" rtl="0" algn="l">
              <a:spcBef>
                <a:spcPts val="1000"/>
              </a:spcBef>
              <a:spcAft>
                <a:spcPts val="0"/>
              </a:spcAft>
              <a:buClr>
                <a:srgbClr val="6AA84F"/>
              </a:buClr>
              <a:buSzPts val="1800"/>
              <a:buChar char="○"/>
            </a:pPr>
            <a:r>
              <a:rPr lang="en" sz="1800">
                <a:solidFill>
                  <a:srgbClr val="6AA84F"/>
                </a:solidFill>
              </a:rPr>
              <a:t>non-standard IP options in a packet over the Gi interface</a:t>
            </a:r>
            <a:endParaRPr sz="1800">
              <a:solidFill>
                <a:srgbClr val="6AA84F"/>
              </a:solidFill>
            </a:endParaRPr>
          </a:p>
          <a:p>
            <a:pPr indent="-355600" lvl="0" marL="457200" rtl="0" algn="l">
              <a:spcBef>
                <a:spcPts val="0"/>
              </a:spcBef>
              <a:spcAft>
                <a:spcPts val="0"/>
              </a:spcAft>
              <a:buSzPts val="2000"/>
              <a:buChar char="●"/>
            </a:pPr>
            <a:r>
              <a:rPr lang="en" sz="2000"/>
              <a:t>Cisco GGSN ASR 5000</a:t>
            </a:r>
            <a:endParaRPr sz="2000"/>
          </a:p>
          <a:p>
            <a:pPr indent="-342900" lvl="1" marL="914400" rtl="0" algn="l">
              <a:spcBef>
                <a:spcPts val="1000"/>
              </a:spcBef>
              <a:spcAft>
                <a:spcPts val="0"/>
              </a:spcAft>
              <a:buClr>
                <a:srgbClr val="6AA84F"/>
              </a:buClr>
              <a:buSzPts val="1800"/>
              <a:buChar char="○"/>
            </a:pPr>
            <a:r>
              <a:rPr lang="en" sz="1800">
                <a:solidFill>
                  <a:srgbClr val="6AA84F"/>
                </a:solidFill>
              </a:rPr>
              <a:t>Improper Wireless Session Protocol packet handling</a:t>
            </a:r>
            <a:endParaRPr sz="1800">
              <a:solidFill>
                <a:srgbClr val="6AA84F"/>
              </a:solidFill>
            </a:endParaRPr>
          </a:p>
          <a:p>
            <a:pPr indent="-342900" lvl="2" marL="1371600" rtl="0" algn="l">
              <a:spcBef>
                <a:spcPts val="0"/>
              </a:spcBef>
              <a:spcAft>
                <a:spcPts val="0"/>
              </a:spcAft>
              <a:buSzPts val="1800"/>
              <a:buChar char="■"/>
            </a:pPr>
            <a:r>
              <a:rPr lang="en" sz="1800"/>
              <a:t>Portal Page bypass</a:t>
            </a:r>
            <a:endParaRPr sz="1800"/>
          </a:p>
          <a:p>
            <a:pPr indent="-342900" lvl="1" marL="914400" rtl="0" algn="l">
              <a:spcBef>
                <a:spcPts val="0"/>
              </a:spcBef>
              <a:spcAft>
                <a:spcPts val="0"/>
              </a:spcAft>
              <a:buClr>
                <a:srgbClr val="6AA84F"/>
              </a:buClr>
              <a:buSzPts val="1800"/>
              <a:buChar char="○"/>
            </a:pPr>
            <a:r>
              <a:rPr lang="en" sz="1800">
                <a:solidFill>
                  <a:srgbClr val="6AA84F"/>
                </a:solidFill>
              </a:rPr>
              <a:t>Improper HTTP packet handling</a:t>
            </a:r>
            <a:endParaRPr sz="1800">
              <a:solidFill>
                <a:srgbClr val="6AA84F"/>
              </a:solidFill>
            </a:endParaRPr>
          </a:p>
          <a:p>
            <a:pPr indent="-342900" lvl="2" marL="1371600" rtl="0" algn="l">
              <a:spcBef>
                <a:spcPts val="0"/>
              </a:spcBef>
              <a:spcAft>
                <a:spcPts val="0"/>
              </a:spcAft>
              <a:buSzPts val="1800"/>
              <a:buChar char="■"/>
            </a:pPr>
            <a:r>
              <a:rPr lang="en" sz="1800"/>
              <a:t>Send requests through GGSN without Verifying!</a:t>
            </a:r>
            <a:endParaRPr sz="1800"/>
          </a:p>
          <a:p>
            <a:pPr indent="0" lvl="0" marL="914400" rtl="0" algn="l">
              <a:spcBef>
                <a:spcPts val="0"/>
              </a:spcBef>
              <a:spcAft>
                <a:spcPts val="1000"/>
              </a:spcAft>
              <a:buNone/>
            </a:pPr>
            <a:r>
              <a:t/>
            </a:r>
            <a:endParaRPr/>
          </a:p>
        </p:txBody>
      </p:sp>
      <p:sp>
        <p:nvSpPr>
          <p:cNvPr id="476" name="Google Shape;476;p52"/>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77" name="Google Shape;477;p52"/>
          <p:cNvPicPr preferRelativeResize="0"/>
          <p:nvPr/>
        </p:nvPicPr>
        <p:blipFill>
          <a:blip r:embed="rId3">
            <a:alphaModFix/>
          </a:blip>
          <a:stretch>
            <a:fillRect/>
          </a:stretch>
        </p:blipFill>
        <p:spPr>
          <a:xfrm>
            <a:off x="7804625" y="3990975"/>
            <a:ext cx="990425" cy="990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3"/>
          <p:cNvSpPr txBox="1"/>
          <p:nvPr>
            <p:ph type="title"/>
          </p:nvPr>
        </p:nvSpPr>
        <p:spPr>
          <a:xfrm>
            <a:off x="265500" y="1209075"/>
            <a:ext cx="4045200" cy="15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3G</a:t>
            </a:r>
            <a:endParaRPr sz="2900">
              <a:latin typeface="Barlow"/>
              <a:ea typeface="Barlow"/>
              <a:cs typeface="Barlow"/>
              <a:sym typeface="Barlow"/>
            </a:endParaRPr>
          </a:p>
        </p:txBody>
      </p:sp>
      <p:sp>
        <p:nvSpPr>
          <p:cNvPr id="483" name="Google Shape;483;p5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Clr>
                <a:srgbClr val="4E5EA3"/>
              </a:buClr>
              <a:buSzPts val="2000"/>
              <a:buChar char="●"/>
            </a:pPr>
            <a:r>
              <a:rPr lang="en" sz="2000">
                <a:solidFill>
                  <a:srgbClr val="4E5EA3"/>
                </a:solidFill>
              </a:rPr>
              <a:t>More internet functionality! </a:t>
            </a:r>
            <a:endParaRPr sz="2000">
              <a:solidFill>
                <a:srgbClr val="4E5EA3"/>
              </a:solidFill>
            </a:endParaRPr>
          </a:p>
          <a:p>
            <a:pPr indent="-355600" lvl="0" marL="457200" rtl="0" algn="l">
              <a:spcBef>
                <a:spcPts val="0"/>
              </a:spcBef>
              <a:spcAft>
                <a:spcPts val="0"/>
              </a:spcAft>
              <a:buClr>
                <a:srgbClr val="4E5EA3"/>
              </a:buClr>
              <a:buSzPts val="2000"/>
              <a:buChar char="●"/>
            </a:pPr>
            <a:r>
              <a:rPr lang="en" sz="2000">
                <a:solidFill>
                  <a:srgbClr val="4E5EA3"/>
                </a:solidFill>
              </a:rPr>
              <a:t>Video Chat! </a:t>
            </a:r>
            <a:endParaRPr sz="2000">
              <a:solidFill>
                <a:srgbClr val="4E5EA3"/>
              </a:solidFill>
            </a:endParaRPr>
          </a:p>
          <a:p>
            <a:pPr indent="-355600" lvl="0" marL="457200" rtl="0" algn="l">
              <a:spcBef>
                <a:spcPts val="0"/>
              </a:spcBef>
              <a:spcAft>
                <a:spcPts val="0"/>
              </a:spcAft>
              <a:buClr>
                <a:srgbClr val="4E5EA3"/>
              </a:buClr>
              <a:buSzPts val="2000"/>
              <a:buChar char="●"/>
            </a:pPr>
            <a:r>
              <a:rPr lang="en" sz="2000">
                <a:solidFill>
                  <a:srgbClr val="4E5EA3"/>
                </a:solidFill>
              </a:rPr>
              <a:t>Mobile Broadband!</a:t>
            </a:r>
            <a:endParaRPr sz="2000">
              <a:solidFill>
                <a:srgbClr val="4E5EA3"/>
              </a:solidFill>
            </a:endParaRPr>
          </a:p>
          <a:p>
            <a:pPr indent="-355600" lvl="0" marL="457200" rtl="0" algn="l">
              <a:spcBef>
                <a:spcPts val="0"/>
              </a:spcBef>
              <a:spcAft>
                <a:spcPts val="0"/>
              </a:spcAft>
              <a:buClr>
                <a:srgbClr val="4E5EA3"/>
              </a:buClr>
              <a:buSzPts val="2000"/>
              <a:buChar char="●"/>
            </a:pPr>
            <a:r>
              <a:rPr lang="en" sz="2000">
                <a:solidFill>
                  <a:srgbClr val="4E5EA3"/>
                </a:solidFill>
              </a:rPr>
              <a:t>SIGTRAN</a:t>
            </a:r>
            <a:endParaRPr sz="2000">
              <a:solidFill>
                <a:srgbClr val="4E5EA3"/>
              </a:solidFill>
            </a:endParaRPr>
          </a:p>
        </p:txBody>
      </p:sp>
      <p:sp>
        <p:nvSpPr>
          <p:cNvPr id="484" name="Google Shape;484;p53"/>
          <p:cNvSpPr txBox="1"/>
          <p:nvPr/>
        </p:nvSpPr>
        <p:spPr>
          <a:xfrm>
            <a:off x="357250" y="4868375"/>
            <a:ext cx="8604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p>
        </p:txBody>
      </p:sp>
      <p:sp>
        <p:nvSpPr>
          <p:cNvPr id="485" name="Google Shape;485;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86" name="Google Shape;486;p53"/>
          <p:cNvSpPr txBox="1"/>
          <p:nvPr>
            <p:ph idx="1" type="subTitle"/>
          </p:nvPr>
        </p:nvSpPr>
        <p:spPr>
          <a:xfrm>
            <a:off x="265500" y="1968050"/>
            <a:ext cx="4045200" cy="146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UMTS</a:t>
            </a:r>
            <a:endParaRPr b="1"/>
          </a:p>
        </p:txBody>
      </p:sp>
      <p:grpSp>
        <p:nvGrpSpPr>
          <p:cNvPr id="487" name="Google Shape;487;p53"/>
          <p:cNvGrpSpPr/>
          <p:nvPr/>
        </p:nvGrpSpPr>
        <p:grpSpPr>
          <a:xfrm>
            <a:off x="8572441" y="41151"/>
            <a:ext cx="571557" cy="540178"/>
            <a:chOff x="8078976" y="1716063"/>
            <a:chExt cx="517433" cy="489026"/>
          </a:xfrm>
        </p:grpSpPr>
        <p:sp>
          <p:nvSpPr>
            <p:cNvPr id="488" name="Google Shape;488;p53"/>
            <p:cNvSpPr/>
            <p:nvPr/>
          </p:nvSpPr>
          <p:spPr>
            <a:xfrm>
              <a:off x="8078976" y="2003230"/>
              <a:ext cx="201860" cy="201860"/>
            </a:xfrm>
            <a:custGeom>
              <a:rect b="b" l="l" r="r" t="t"/>
              <a:pathLst>
                <a:path extrusionOk="0" h="4826" w="4826">
                  <a:moveTo>
                    <a:pt x="2429" y="0"/>
                  </a:moveTo>
                  <a:cubicBezTo>
                    <a:pt x="1846" y="1036"/>
                    <a:pt x="1036" y="1846"/>
                    <a:pt x="0" y="2396"/>
                  </a:cubicBezTo>
                  <a:cubicBezTo>
                    <a:pt x="1036" y="2979"/>
                    <a:pt x="1846" y="3789"/>
                    <a:pt x="2429" y="4825"/>
                  </a:cubicBezTo>
                  <a:cubicBezTo>
                    <a:pt x="2979" y="3789"/>
                    <a:pt x="3789" y="2979"/>
                    <a:pt x="4825" y="2396"/>
                  </a:cubicBezTo>
                  <a:cubicBezTo>
                    <a:pt x="3789" y="1846"/>
                    <a:pt x="2979" y="1036"/>
                    <a:pt x="2429"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3"/>
            <p:cNvSpPr/>
            <p:nvPr/>
          </p:nvSpPr>
          <p:spPr>
            <a:xfrm>
              <a:off x="8284836" y="1716063"/>
              <a:ext cx="311573" cy="310235"/>
            </a:xfrm>
            <a:custGeom>
              <a:rect b="b" l="l" r="r" t="t"/>
              <a:pathLst>
                <a:path extrusionOk="0" h="7417" w="7449">
                  <a:moveTo>
                    <a:pt x="3724" y="1"/>
                  </a:moveTo>
                  <a:cubicBezTo>
                    <a:pt x="2850" y="1555"/>
                    <a:pt x="1587" y="2851"/>
                    <a:pt x="0" y="3725"/>
                  </a:cubicBezTo>
                  <a:cubicBezTo>
                    <a:pt x="1587" y="4567"/>
                    <a:pt x="2850" y="5862"/>
                    <a:pt x="3724" y="7417"/>
                  </a:cubicBezTo>
                  <a:cubicBezTo>
                    <a:pt x="4566" y="5862"/>
                    <a:pt x="5862" y="4567"/>
                    <a:pt x="7448" y="3725"/>
                  </a:cubicBezTo>
                  <a:cubicBezTo>
                    <a:pt x="5862" y="2851"/>
                    <a:pt x="4566" y="1555"/>
                    <a:pt x="372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53"/>
          <p:cNvGrpSpPr/>
          <p:nvPr/>
        </p:nvGrpSpPr>
        <p:grpSpPr>
          <a:xfrm>
            <a:off x="169112" y="4733721"/>
            <a:ext cx="315790" cy="323100"/>
            <a:chOff x="8078976" y="1716063"/>
            <a:chExt cx="517433" cy="489026"/>
          </a:xfrm>
        </p:grpSpPr>
        <p:sp>
          <p:nvSpPr>
            <p:cNvPr id="491" name="Google Shape;491;p53"/>
            <p:cNvSpPr/>
            <p:nvPr/>
          </p:nvSpPr>
          <p:spPr>
            <a:xfrm>
              <a:off x="8078976" y="2003230"/>
              <a:ext cx="201860" cy="201860"/>
            </a:xfrm>
            <a:custGeom>
              <a:rect b="b" l="l" r="r" t="t"/>
              <a:pathLst>
                <a:path extrusionOk="0" h="4826" w="4826">
                  <a:moveTo>
                    <a:pt x="2429" y="0"/>
                  </a:moveTo>
                  <a:cubicBezTo>
                    <a:pt x="1846" y="1036"/>
                    <a:pt x="1036" y="1846"/>
                    <a:pt x="0" y="2396"/>
                  </a:cubicBezTo>
                  <a:cubicBezTo>
                    <a:pt x="1036" y="2979"/>
                    <a:pt x="1846" y="3789"/>
                    <a:pt x="2429" y="4825"/>
                  </a:cubicBezTo>
                  <a:cubicBezTo>
                    <a:pt x="2979" y="3789"/>
                    <a:pt x="3789" y="2979"/>
                    <a:pt x="4825" y="2396"/>
                  </a:cubicBezTo>
                  <a:cubicBezTo>
                    <a:pt x="3789" y="1846"/>
                    <a:pt x="2979" y="1036"/>
                    <a:pt x="2429" y="0"/>
                  </a:cubicBezTo>
                  <a:close/>
                </a:path>
              </a:pathLst>
            </a:custGeom>
            <a:solidFill>
              <a:srgbClr val="FEFEFE"/>
            </a:solidFill>
            <a:ln>
              <a:noFill/>
            </a:ln>
            <a:effectLst>
              <a:outerShdw blurRad="142875" rotWithShape="0" algn="bl" dir="5400000" dist="19050">
                <a:schemeClr val="accen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3"/>
            <p:cNvSpPr/>
            <p:nvPr/>
          </p:nvSpPr>
          <p:spPr>
            <a:xfrm>
              <a:off x="8284836" y="1716063"/>
              <a:ext cx="311573" cy="310235"/>
            </a:xfrm>
            <a:custGeom>
              <a:rect b="b" l="l" r="r" t="t"/>
              <a:pathLst>
                <a:path extrusionOk="0" h="7417" w="7449">
                  <a:moveTo>
                    <a:pt x="3724" y="1"/>
                  </a:moveTo>
                  <a:cubicBezTo>
                    <a:pt x="2850" y="1555"/>
                    <a:pt x="1587" y="2851"/>
                    <a:pt x="0" y="3725"/>
                  </a:cubicBezTo>
                  <a:cubicBezTo>
                    <a:pt x="1587" y="4567"/>
                    <a:pt x="2850" y="5862"/>
                    <a:pt x="3724" y="7417"/>
                  </a:cubicBezTo>
                  <a:cubicBezTo>
                    <a:pt x="4566" y="5862"/>
                    <a:pt x="5862" y="4567"/>
                    <a:pt x="7448" y="3725"/>
                  </a:cubicBezTo>
                  <a:cubicBezTo>
                    <a:pt x="5862" y="2851"/>
                    <a:pt x="4566" y="1555"/>
                    <a:pt x="3724" y="1"/>
                  </a:cubicBezTo>
                  <a:close/>
                </a:path>
              </a:pathLst>
            </a:custGeom>
            <a:solidFill>
              <a:srgbClr val="FEFEFE"/>
            </a:solidFill>
            <a:ln>
              <a:noFill/>
            </a:ln>
            <a:effectLst>
              <a:outerShdw blurRad="142875" rotWithShape="0" algn="bl" dir="5400000" dist="19050">
                <a:schemeClr val="accen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3" name="Google Shape;493;p53"/>
          <p:cNvPicPr preferRelativeResize="0"/>
          <p:nvPr/>
        </p:nvPicPr>
        <p:blipFill>
          <a:blip r:embed="rId3">
            <a:alphaModFix/>
          </a:blip>
          <a:stretch>
            <a:fillRect/>
          </a:stretch>
        </p:blipFill>
        <p:spPr>
          <a:xfrm>
            <a:off x="1123188" y="2571750"/>
            <a:ext cx="2329825" cy="2329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txBox="1"/>
          <p:nvPr>
            <p:ph type="title"/>
          </p:nvPr>
        </p:nvSpPr>
        <p:spPr>
          <a:xfrm>
            <a:off x="265500" y="929275"/>
            <a:ext cx="4045200" cy="17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1B3BF"/>
                </a:solidFill>
              </a:rPr>
              <a:t>Who am I?</a:t>
            </a:r>
            <a:endParaRPr sz="1600">
              <a:solidFill>
                <a:srgbClr val="F1B3BF"/>
              </a:solidFill>
              <a:highlight>
                <a:schemeClr val="dk1"/>
              </a:highlight>
              <a:latin typeface="Roboto Light"/>
              <a:ea typeface="Roboto Light"/>
              <a:cs typeface="Roboto Light"/>
              <a:sym typeface="Roboto Light"/>
            </a:endParaRPr>
          </a:p>
        </p:txBody>
      </p:sp>
      <p:sp>
        <p:nvSpPr>
          <p:cNvPr id="269" name="Google Shape;269;p3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55600" lvl="1" marL="457200" rtl="0" algn="l">
              <a:lnSpc>
                <a:spcPct val="100000"/>
              </a:lnSpc>
              <a:spcBef>
                <a:spcPts val="900"/>
              </a:spcBef>
              <a:spcAft>
                <a:spcPts val="0"/>
              </a:spcAft>
              <a:buClr>
                <a:srgbClr val="4E5EA3"/>
              </a:buClr>
              <a:buSzPts val="2000"/>
              <a:buChar char="○"/>
            </a:pPr>
            <a:r>
              <a:rPr lang="en" sz="2000">
                <a:solidFill>
                  <a:srgbClr val="4E5EA3"/>
                </a:solidFill>
              </a:rPr>
              <a:t>Vulnerability Researcher at Trenchant</a:t>
            </a:r>
            <a:endParaRPr sz="2000">
              <a:solidFill>
                <a:srgbClr val="4E5EA3"/>
              </a:solidFill>
            </a:endParaRPr>
          </a:p>
          <a:p>
            <a:pPr indent="-355600" lvl="1" marL="457200" rtl="0" algn="l">
              <a:lnSpc>
                <a:spcPct val="100000"/>
              </a:lnSpc>
              <a:spcBef>
                <a:spcPts val="900"/>
              </a:spcBef>
              <a:spcAft>
                <a:spcPts val="0"/>
              </a:spcAft>
              <a:buClr>
                <a:srgbClr val="4E5EA3"/>
              </a:buClr>
              <a:buSzPts val="2000"/>
              <a:buChar char="○"/>
            </a:pPr>
            <a:r>
              <a:rPr lang="en" sz="2000">
                <a:solidFill>
                  <a:srgbClr val="4E5EA3"/>
                </a:solidFill>
              </a:rPr>
              <a:t>RE and embedded dev</a:t>
            </a:r>
            <a:endParaRPr sz="2000">
              <a:solidFill>
                <a:srgbClr val="4E5EA3"/>
              </a:solidFill>
            </a:endParaRPr>
          </a:p>
          <a:p>
            <a:pPr indent="-355600" lvl="1" marL="457200" rtl="0" algn="l">
              <a:lnSpc>
                <a:spcPct val="100000"/>
              </a:lnSpc>
              <a:spcBef>
                <a:spcPts val="900"/>
              </a:spcBef>
              <a:spcAft>
                <a:spcPts val="0"/>
              </a:spcAft>
              <a:buClr>
                <a:srgbClr val="4E5EA3"/>
              </a:buClr>
              <a:buSzPts val="2000"/>
              <a:buChar char="○"/>
            </a:pPr>
            <a:r>
              <a:rPr lang="en" sz="2000">
                <a:solidFill>
                  <a:srgbClr val="4E5EA3"/>
                </a:solidFill>
              </a:rPr>
              <a:t>Telco focused</a:t>
            </a:r>
            <a:endParaRPr sz="2000">
              <a:solidFill>
                <a:srgbClr val="4E5EA3"/>
              </a:solidFill>
            </a:endParaRPr>
          </a:p>
          <a:p>
            <a:pPr indent="-355600" lvl="1" marL="457200" rtl="0" algn="l">
              <a:lnSpc>
                <a:spcPct val="100000"/>
              </a:lnSpc>
              <a:spcBef>
                <a:spcPts val="900"/>
              </a:spcBef>
              <a:spcAft>
                <a:spcPts val="0"/>
              </a:spcAft>
              <a:buClr>
                <a:srgbClr val="4E5EA3"/>
              </a:buClr>
              <a:buSzPts val="2000"/>
              <a:buChar char="○"/>
            </a:pPr>
            <a:r>
              <a:rPr lang="en" sz="2000">
                <a:solidFill>
                  <a:srgbClr val="4E5EA3"/>
                </a:solidFill>
              </a:rPr>
              <a:t>~10 years of experience</a:t>
            </a:r>
            <a:endParaRPr sz="2000"/>
          </a:p>
        </p:txBody>
      </p:sp>
      <p:sp>
        <p:nvSpPr>
          <p:cNvPr id="270" name="Google Shape;270;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71" name="Google Shape;271;p36"/>
          <p:cNvPicPr preferRelativeResize="0"/>
          <p:nvPr/>
        </p:nvPicPr>
        <p:blipFill>
          <a:blip r:embed="rId3">
            <a:alphaModFix/>
          </a:blip>
          <a:stretch>
            <a:fillRect/>
          </a:stretch>
        </p:blipFill>
        <p:spPr>
          <a:xfrm>
            <a:off x="670975" y="1583575"/>
            <a:ext cx="3234250" cy="3234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54"/>
          <p:cNvPicPr preferRelativeResize="0"/>
          <p:nvPr/>
        </p:nvPicPr>
        <p:blipFill>
          <a:blip r:embed="rId3">
            <a:alphaModFix/>
          </a:blip>
          <a:stretch>
            <a:fillRect/>
          </a:stretch>
        </p:blipFill>
        <p:spPr>
          <a:xfrm>
            <a:off x="1600200" y="520000"/>
            <a:ext cx="5943600" cy="4276725"/>
          </a:xfrm>
          <a:prstGeom prst="rect">
            <a:avLst/>
          </a:prstGeom>
          <a:noFill/>
          <a:ln>
            <a:noFill/>
          </a:ln>
        </p:spPr>
      </p:pic>
      <p:pic>
        <p:nvPicPr>
          <p:cNvPr id="499" name="Google Shape;499;p54"/>
          <p:cNvPicPr preferRelativeResize="0"/>
          <p:nvPr/>
        </p:nvPicPr>
        <p:blipFill rotWithShape="1">
          <a:blip r:embed="rId4">
            <a:alphaModFix/>
          </a:blip>
          <a:srcRect b="0" l="0" r="0" t="0"/>
          <a:stretch/>
        </p:blipFill>
        <p:spPr>
          <a:xfrm>
            <a:off x="998768" y="0"/>
            <a:ext cx="7146465" cy="5143501"/>
          </a:xfrm>
          <a:prstGeom prst="rect">
            <a:avLst/>
          </a:prstGeom>
          <a:noFill/>
          <a:ln>
            <a:noFill/>
          </a:ln>
        </p:spPr>
      </p:pic>
      <p:sp>
        <p:nvSpPr>
          <p:cNvPr id="500" name="Google Shape;500;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01" name="Google Shape;501;p54"/>
          <p:cNvSpPr/>
          <p:nvPr/>
        </p:nvSpPr>
        <p:spPr>
          <a:xfrm>
            <a:off x="3478200" y="3689800"/>
            <a:ext cx="1093800" cy="1194600"/>
          </a:xfrm>
          <a:prstGeom prst="frame">
            <a:avLst>
              <a:gd fmla="val 12500" name="adj1"/>
            </a:avLst>
          </a:prstGeom>
          <a:solidFill>
            <a:srgbClr val="8E7CC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5"/>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r>
              <a:rPr lang="en"/>
              <a:t>G - UMTS -Network Architecture</a:t>
            </a:r>
            <a:endParaRPr/>
          </a:p>
        </p:txBody>
      </p:sp>
      <p:sp>
        <p:nvSpPr>
          <p:cNvPr id="507" name="Google Shape;507;p55"/>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Kept most of 2.5G</a:t>
            </a:r>
            <a:endParaRPr sz="1800"/>
          </a:p>
          <a:p>
            <a:pPr indent="-342900" lvl="0" marL="457200" rtl="0" algn="l">
              <a:spcBef>
                <a:spcPts val="1000"/>
              </a:spcBef>
              <a:spcAft>
                <a:spcPts val="0"/>
              </a:spcAft>
              <a:buSzPts val="1800"/>
              <a:buChar char="●"/>
            </a:pPr>
            <a:r>
              <a:rPr lang="en" sz="1800"/>
              <a:t>RAN is now called </a:t>
            </a:r>
            <a:r>
              <a:rPr lang="en" sz="1800" u="sng"/>
              <a:t>UTRAN</a:t>
            </a:r>
            <a:r>
              <a:rPr b="1" lang="en" sz="1800"/>
              <a:t> (UMTS terrestrial Radio Access Network)</a:t>
            </a:r>
            <a:endParaRPr b="1" sz="1800"/>
          </a:p>
          <a:p>
            <a:pPr indent="-342900" lvl="0" marL="457200" rtl="0" algn="l">
              <a:spcBef>
                <a:spcPts val="1000"/>
              </a:spcBef>
              <a:spcAft>
                <a:spcPts val="0"/>
              </a:spcAft>
              <a:buSzPts val="1800"/>
              <a:buChar char="●"/>
            </a:pPr>
            <a:r>
              <a:rPr lang="en" sz="1800" u="sng"/>
              <a:t>NodeB </a:t>
            </a:r>
            <a:endParaRPr sz="1800"/>
          </a:p>
          <a:p>
            <a:pPr indent="-330200" lvl="1" marL="914400" rtl="0" algn="l">
              <a:spcBef>
                <a:spcPts val="1000"/>
              </a:spcBef>
              <a:spcAft>
                <a:spcPts val="0"/>
              </a:spcAft>
              <a:buSzPts val="1600"/>
              <a:buChar char="○"/>
            </a:pPr>
            <a:r>
              <a:rPr lang="en" sz="1600"/>
              <a:t>This is literally the same basic placement in the network and functionality as the</a:t>
            </a:r>
            <a:endParaRPr sz="1600"/>
          </a:p>
          <a:p>
            <a:pPr indent="-342900" lvl="0" marL="457200" rtl="0" algn="l">
              <a:spcBef>
                <a:spcPts val="0"/>
              </a:spcBef>
              <a:spcAft>
                <a:spcPts val="0"/>
              </a:spcAft>
              <a:buSzPts val="1800"/>
              <a:buChar char="●"/>
            </a:pPr>
            <a:r>
              <a:rPr lang="en" sz="1800" u="sng"/>
              <a:t>Radio Network Controller</a:t>
            </a:r>
            <a:r>
              <a:rPr b="1" lang="en" sz="1800"/>
              <a:t> (RNC)</a:t>
            </a:r>
            <a:endParaRPr b="1" sz="1800"/>
          </a:p>
          <a:p>
            <a:pPr indent="-330200" lvl="1" marL="914400" rtl="0" algn="l">
              <a:spcBef>
                <a:spcPts val="1000"/>
              </a:spcBef>
              <a:spcAft>
                <a:spcPts val="0"/>
              </a:spcAft>
              <a:buSzPts val="1600"/>
              <a:buChar char="○"/>
            </a:pPr>
            <a:r>
              <a:rPr lang="en" sz="1600"/>
              <a:t>In charge of all NodeBs for radio management.</a:t>
            </a:r>
            <a:endParaRPr sz="1600"/>
          </a:p>
          <a:p>
            <a:pPr indent="-330200" lvl="1" marL="914400" rtl="0" algn="l">
              <a:spcBef>
                <a:spcPts val="0"/>
              </a:spcBef>
              <a:spcAft>
                <a:spcPts val="0"/>
              </a:spcAft>
              <a:buSzPts val="1600"/>
              <a:buChar char="○"/>
            </a:pPr>
            <a:r>
              <a:rPr lang="en" sz="1600"/>
              <a:t>Some Mobility Management</a:t>
            </a:r>
            <a:endParaRPr sz="1600"/>
          </a:p>
          <a:p>
            <a:pPr indent="-330200" lvl="1" marL="914400" rtl="0" algn="l">
              <a:spcBef>
                <a:spcPts val="0"/>
              </a:spcBef>
              <a:spcAft>
                <a:spcPts val="0"/>
              </a:spcAft>
              <a:buSzPts val="1600"/>
              <a:buChar char="○"/>
            </a:pPr>
            <a:r>
              <a:rPr lang="en" sz="1600"/>
              <a:t>User data encryption</a:t>
            </a:r>
            <a:endParaRPr sz="1600"/>
          </a:p>
          <a:p>
            <a:pPr indent="0" lvl="0" marL="0" rtl="0" algn="l">
              <a:spcBef>
                <a:spcPts val="0"/>
              </a:spcBef>
              <a:spcAft>
                <a:spcPts val="1000"/>
              </a:spcAft>
              <a:buNone/>
            </a:pPr>
            <a:r>
              <a:t/>
            </a:r>
            <a:endParaRPr/>
          </a:p>
        </p:txBody>
      </p:sp>
      <p:sp>
        <p:nvSpPr>
          <p:cNvPr id="508" name="Google Shape;508;p55"/>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latin typeface="Roboto"/>
                <a:ea typeface="Roboto"/>
                <a:cs typeface="Roboto"/>
                <a:sym typeface="Roboto"/>
              </a:rPr>
              <a:t>‹#›</a:t>
            </a:fld>
            <a:endParaRPr>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xEl>
                                              <p:pRg end="0" st="0"/>
                                            </p:txEl>
                                          </p:spTgt>
                                        </p:tgtEl>
                                        <p:attrNameLst>
                                          <p:attrName>style.visibility</p:attrName>
                                        </p:attrNameLst>
                                      </p:cBhvr>
                                      <p:to>
                                        <p:strVal val="visible"/>
                                      </p:to>
                                    </p:set>
                                    <p:animEffect filter="fade" transition="in">
                                      <p:cBhvr>
                                        <p:cTn dur="1"/>
                                        <p:tgtEl>
                                          <p:spTgt spid="5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xEl>
                                              <p:pRg end="1" st="1"/>
                                            </p:txEl>
                                          </p:spTgt>
                                        </p:tgtEl>
                                        <p:attrNameLst>
                                          <p:attrName>style.visibility</p:attrName>
                                        </p:attrNameLst>
                                      </p:cBhvr>
                                      <p:to>
                                        <p:strVal val="visible"/>
                                      </p:to>
                                    </p:set>
                                    <p:animEffect filter="fade" transition="in">
                                      <p:cBhvr>
                                        <p:cTn dur="1"/>
                                        <p:tgtEl>
                                          <p:spTgt spid="5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xEl>
                                              <p:pRg end="2" st="2"/>
                                            </p:txEl>
                                          </p:spTgt>
                                        </p:tgtEl>
                                        <p:attrNameLst>
                                          <p:attrName>style.visibility</p:attrName>
                                        </p:attrNameLst>
                                      </p:cBhvr>
                                      <p:to>
                                        <p:strVal val="visible"/>
                                      </p:to>
                                    </p:set>
                                    <p:animEffect filter="fade" transition="in">
                                      <p:cBhvr>
                                        <p:cTn dur="1"/>
                                        <p:tgtEl>
                                          <p:spTgt spid="5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xEl>
                                              <p:pRg end="3" st="3"/>
                                            </p:txEl>
                                          </p:spTgt>
                                        </p:tgtEl>
                                        <p:attrNameLst>
                                          <p:attrName>style.visibility</p:attrName>
                                        </p:attrNameLst>
                                      </p:cBhvr>
                                      <p:to>
                                        <p:strVal val="visible"/>
                                      </p:to>
                                    </p:set>
                                    <p:animEffect filter="fade" transition="in">
                                      <p:cBhvr>
                                        <p:cTn dur="1"/>
                                        <p:tgtEl>
                                          <p:spTgt spid="5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xEl>
                                              <p:pRg end="4" st="4"/>
                                            </p:txEl>
                                          </p:spTgt>
                                        </p:tgtEl>
                                        <p:attrNameLst>
                                          <p:attrName>style.visibility</p:attrName>
                                        </p:attrNameLst>
                                      </p:cBhvr>
                                      <p:to>
                                        <p:strVal val="visible"/>
                                      </p:to>
                                    </p:set>
                                    <p:animEffect filter="fade" transition="in">
                                      <p:cBhvr>
                                        <p:cTn dur="1"/>
                                        <p:tgtEl>
                                          <p:spTgt spid="5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xEl>
                                              <p:pRg end="5" st="5"/>
                                            </p:txEl>
                                          </p:spTgt>
                                        </p:tgtEl>
                                        <p:attrNameLst>
                                          <p:attrName>style.visibility</p:attrName>
                                        </p:attrNameLst>
                                      </p:cBhvr>
                                      <p:to>
                                        <p:strVal val="visible"/>
                                      </p:to>
                                    </p:set>
                                    <p:animEffect filter="fade" transition="in">
                                      <p:cBhvr>
                                        <p:cTn dur="1"/>
                                        <p:tgtEl>
                                          <p:spTgt spid="50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xEl>
                                              <p:pRg end="6" st="6"/>
                                            </p:txEl>
                                          </p:spTgt>
                                        </p:tgtEl>
                                        <p:attrNameLst>
                                          <p:attrName>style.visibility</p:attrName>
                                        </p:attrNameLst>
                                      </p:cBhvr>
                                      <p:to>
                                        <p:strVal val="visible"/>
                                      </p:to>
                                    </p:set>
                                    <p:animEffect filter="fade" transition="in">
                                      <p:cBhvr>
                                        <p:cTn dur="1"/>
                                        <p:tgtEl>
                                          <p:spTgt spid="50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xEl>
                                              <p:pRg end="7" st="7"/>
                                            </p:txEl>
                                          </p:spTgt>
                                        </p:tgtEl>
                                        <p:attrNameLst>
                                          <p:attrName>style.visibility</p:attrName>
                                        </p:attrNameLst>
                                      </p:cBhvr>
                                      <p:to>
                                        <p:strVal val="visible"/>
                                      </p:to>
                                    </p:set>
                                    <p:animEffect filter="fade" transition="in">
                                      <p:cBhvr>
                                        <p:cTn dur="1"/>
                                        <p:tgtEl>
                                          <p:spTgt spid="50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xEl>
                                              <p:pRg end="8" st="8"/>
                                            </p:txEl>
                                          </p:spTgt>
                                        </p:tgtEl>
                                        <p:attrNameLst>
                                          <p:attrName>style.visibility</p:attrName>
                                        </p:attrNameLst>
                                      </p:cBhvr>
                                      <p:to>
                                        <p:strVal val="visible"/>
                                      </p:to>
                                    </p:set>
                                    <p:animEffect filter="fade" transition="in">
                                      <p:cBhvr>
                                        <p:cTn dur="1"/>
                                        <p:tgtEl>
                                          <p:spTgt spid="50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56"/>
          <p:cNvPicPr preferRelativeResize="0"/>
          <p:nvPr/>
        </p:nvPicPr>
        <p:blipFill>
          <a:blip r:embed="rId3">
            <a:alphaModFix/>
          </a:blip>
          <a:stretch>
            <a:fillRect/>
          </a:stretch>
        </p:blipFill>
        <p:spPr>
          <a:xfrm>
            <a:off x="146687" y="992725"/>
            <a:ext cx="8997324" cy="3903175"/>
          </a:xfrm>
          <a:prstGeom prst="rect">
            <a:avLst/>
          </a:prstGeom>
          <a:noFill/>
          <a:ln>
            <a:noFill/>
          </a:ln>
        </p:spPr>
      </p:pic>
      <p:sp>
        <p:nvSpPr>
          <p:cNvPr id="514" name="Google Shape;514;p56"/>
          <p:cNvSpPr/>
          <p:nvPr/>
        </p:nvSpPr>
        <p:spPr>
          <a:xfrm>
            <a:off x="925100" y="1113413"/>
            <a:ext cx="2438100" cy="3661800"/>
          </a:xfrm>
          <a:prstGeom prst="rect">
            <a:avLst/>
          </a:prstGeom>
          <a:noFill/>
          <a:ln cap="flat" cmpd="sng" w="2857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6"/>
          <p:cNvSpPr/>
          <p:nvPr/>
        </p:nvSpPr>
        <p:spPr>
          <a:xfrm>
            <a:off x="3579700" y="2498300"/>
            <a:ext cx="4920600" cy="2508000"/>
          </a:xfrm>
          <a:prstGeom prst="roundRect">
            <a:avLst>
              <a:gd fmla="val 16667" name="adj"/>
            </a:avLst>
          </a:prstGeom>
          <a:noFill/>
          <a:ln cap="flat" cmpd="sng" w="2857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6"/>
          <p:cNvSpPr/>
          <p:nvPr/>
        </p:nvSpPr>
        <p:spPr>
          <a:xfrm>
            <a:off x="3584775" y="992725"/>
            <a:ext cx="4920600" cy="2322900"/>
          </a:xfrm>
          <a:prstGeom prst="roundRect">
            <a:avLst>
              <a:gd fmla="val 16667" name="adj"/>
            </a:avLst>
          </a:prstGeom>
          <a:no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6"/>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3G - UMTS - Architecture</a:t>
            </a:r>
            <a:endParaRPr/>
          </a:p>
        </p:txBody>
      </p:sp>
      <p:sp>
        <p:nvSpPr>
          <p:cNvPr id="518" name="Google Shape;518;p56"/>
          <p:cNvSpPr txBox="1"/>
          <p:nvPr/>
        </p:nvSpPr>
        <p:spPr>
          <a:xfrm>
            <a:off x="75950" y="1774800"/>
            <a:ext cx="543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D85C6"/>
                </a:solidFill>
              </a:rPr>
              <a:t>MS</a:t>
            </a:r>
            <a:endParaRPr>
              <a:solidFill>
                <a:srgbClr val="3D85C6"/>
              </a:solidFill>
            </a:endParaRPr>
          </a:p>
          <a:p>
            <a:pPr indent="0" lvl="0" marL="0" rtl="0" algn="l">
              <a:spcBef>
                <a:spcPts val="0"/>
              </a:spcBef>
              <a:spcAft>
                <a:spcPts val="0"/>
              </a:spcAft>
              <a:buNone/>
            </a:pPr>
            <a:r>
              <a:t/>
            </a:r>
            <a:endParaRPr>
              <a:solidFill>
                <a:srgbClr val="3D85C6"/>
              </a:solidFill>
            </a:endParaRPr>
          </a:p>
          <a:p>
            <a:pPr indent="0" lvl="0" marL="0" rtl="0" algn="l">
              <a:spcBef>
                <a:spcPts val="0"/>
              </a:spcBef>
              <a:spcAft>
                <a:spcPts val="0"/>
              </a:spcAft>
              <a:buNone/>
            </a:pPr>
            <a:r>
              <a:t/>
            </a:r>
            <a:endParaRPr>
              <a:solidFill>
                <a:srgbClr val="3D85C6"/>
              </a:solidFill>
            </a:endParaRPr>
          </a:p>
          <a:p>
            <a:pPr indent="0" lvl="0" marL="0" rtl="0" algn="l">
              <a:spcBef>
                <a:spcPts val="0"/>
              </a:spcBef>
              <a:spcAft>
                <a:spcPts val="0"/>
              </a:spcAft>
              <a:buNone/>
            </a:pPr>
            <a:r>
              <a:rPr lang="en">
                <a:solidFill>
                  <a:srgbClr val="3D85C6"/>
                </a:solidFill>
              </a:rPr>
              <a:t>UE</a:t>
            </a:r>
            <a:endParaRPr>
              <a:solidFill>
                <a:srgbClr val="3D85C6"/>
              </a:solidFill>
            </a:endParaRPr>
          </a:p>
        </p:txBody>
      </p:sp>
      <p:sp>
        <p:nvSpPr>
          <p:cNvPr id="519" name="Google Shape;519;p56"/>
          <p:cNvSpPr txBox="1"/>
          <p:nvPr/>
        </p:nvSpPr>
        <p:spPr>
          <a:xfrm>
            <a:off x="1047675" y="2055975"/>
            <a:ext cx="78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NodeB</a:t>
            </a:r>
            <a:endParaRPr/>
          </a:p>
        </p:txBody>
      </p:sp>
      <p:sp>
        <p:nvSpPr>
          <p:cNvPr id="520" name="Google Shape;520;p56"/>
          <p:cNvSpPr txBox="1"/>
          <p:nvPr/>
        </p:nvSpPr>
        <p:spPr>
          <a:xfrm>
            <a:off x="2458025" y="2055975"/>
            <a:ext cx="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AA84F"/>
                </a:solidFill>
              </a:rPr>
              <a:t> RNC</a:t>
            </a:r>
            <a:endParaRPr>
              <a:solidFill>
                <a:srgbClr val="6AA84F"/>
              </a:solidFill>
            </a:endParaRPr>
          </a:p>
        </p:txBody>
      </p:sp>
      <p:sp>
        <p:nvSpPr>
          <p:cNvPr id="521" name="Google Shape;521;p56"/>
          <p:cNvSpPr txBox="1"/>
          <p:nvPr/>
        </p:nvSpPr>
        <p:spPr>
          <a:xfrm>
            <a:off x="4214825" y="4115600"/>
            <a:ext cx="86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74EA7"/>
                </a:solidFill>
              </a:rPr>
              <a:t>SGSN</a:t>
            </a:r>
            <a:endParaRPr>
              <a:solidFill>
                <a:srgbClr val="674EA7"/>
              </a:solidFill>
            </a:endParaRPr>
          </a:p>
        </p:txBody>
      </p:sp>
      <p:sp>
        <p:nvSpPr>
          <p:cNvPr id="522" name="Google Shape;522;p56"/>
          <p:cNvSpPr txBox="1"/>
          <p:nvPr/>
        </p:nvSpPr>
        <p:spPr>
          <a:xfrm>
            <a:off x="7007625" y="4115600"/>
            <a:ext cx="78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45F06"/>
                </a:solidFill>
              </a:rPr>
              <a:t>GGSN</a:t>
            </a:r>
            <a:endParaRPr>
              <a:solidFill>
                <a:srgbClr val="B45F06"/>
              </a:solidFill>
            </a:endParaRPr>
          </a:p>
        </p:txBody>
      </p:sp>
      <p:sp>
        <p:nvSpPr>
          <p:cNvPr id="523" name="Google Shape;523;p56"/>
          <p:cNvSpPr txBox="1"/>
          <p:nvPr/>
        </p:nvSpPr>
        <p:spPr>
          <a:xfrm>
            <a:off x="4360025" y="1251600"/>
            <a:ext cx="78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MSC</a:t>
            </a:r>
            <a:endParaRPr/>
          </a:p>
        </p:txBody>
      </p:sp>
      <p:sp>
        <p:nvSpPr>
          <p:cNvPr id="524" name="Google Shape;524;p56"/>
          <p:cNvSpPr txBox="1"/>
          <p:nvPr/>
        </p:nvSpPr>
        <p:spPr>
          <a:xfrm>
            <a:off x="4669450" y="1774800"/>
            <a:ext cx="5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VLR</a:t>
            </a:r>
            <a:endParaRPr/>
          </a:p>
        </p:txBody>
      </p:sp>
      <p:sp>
        <p:nvSpPr>
          <p:cNvPr id="525" name="Google Shape;525;p56"/>
          <p:cNvSpPr txBox="1"/>
          <p:nvPr/>
        </p:nvSpPr>
        <p:spPr>
          <a:xfrm>
            <a:off x="5707625" y="2571750"/>
            <a:ext cx="5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AuC</a:t>
            </a:r>
            <a:endParaRPr/>
          </a:p>
        </p:txBody>
      </p:sp>
      <p:sp>
        <p:nvSpPr>
          <p:cNvPr id="526" name="Google Shape;526;p56"/>
          <p:cNvSpPr txBox="1"/>
          <p:nvPr/>
        </p:nvSpPr>
        <p:spPr>
          <a:xfrm flipH="1">
            <a:off x="4971150" y="2571750"/>
            <a:ext cx="5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EIR</a:t>
            </a:r>
            <a:endParaRPr/>
          </a:p>
        </p:txBody>
      </p:sp>
      <p:sp>
        <p:nvSpPr>
          <p:cNvPr id="527" name="Google Shape;527;p56"/>
          <p:cNvSpPr txBox="1"/>
          <p:nvPr/>
        </p:nvSpPr>
        <p:spPr>
          <a:xfrm>
            <a:off x="4234675" y="2571750"/>
            <a:ext cx="5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HLR</a:t>
            </a:r>
            <a:endParaRPr/>
          </a:p>
        </p:txBody>
      </p:sp>
      <p:sp>
        <p:nvSpPr>
          <p:cNvPr id="528" name="Google Shape;528;p56"/>
          <p:cNvSpPr txBox="1"/>
          <p:nvPr/>
        </p:nvSpPr>
        <p:spPr>
          <a:xfrm>
            <a:off x="7327475" y="1181200"/>
            <a:ext cx="98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rPr>
              <a:t>GMSC</a:t>
            </a:r>
            <a:endParaRPr>
              <a:solidFill>
                <a:srgbClr val="0000FF"/>
              </a:solidFill>
            </a:endParaRPr>
          </a:p>
        </p:txBody>
      </p:sp>
      <p:sp>
        <p:nvSpPr>
          <p:cNvPr id="529" name="Google Shape;529;p56"/>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
                                        <p:tgtEl>
                                          <p:spTgt spid="5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
                                        <p:tgtEl>
                                          <p:spTgt spid="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
                                        <p:tgtEl>
                                          <p:spTgt spid="5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7"/>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35" name="Google Shape;535;p57"/>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Mitigations from 2.5G	</a:t>
            </a:r>
            <a:endParaRPr/>
          </a:p>
        </p:txBody>
      </p:sp>
      <p:sp>
        <p:nvSpPr>
          <p:cNvPr id="536" name="Google Shape;536;p57"/>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True Mutual Auth!</a:t>
            </a:r>
            <a:endParaRPr/>
          </a:p>
          <a:p>
            <a:pPr indent="-342900" lvl="0" marL="457200" rtl="0" algn="l">
              <a:spcBef>
                <a:spcPts val="0"/>
              </a:spcBef>
              <a:spcAft>
                <a:spcPts val="0"/>
              </a:spcAft>
              <a:buSzPts val="1800"/>
              <a:buChar char="●"/>
            </a:pPr>
            <a:r>
              <a:rPr lang="en"/>
              <a:t>(Attempts at) IMSI catcher mitigation</a:t>
            </a:r>
            <a:endParaRPr/>
          </a:p>
          <a:p>
            <a:pPr indent="-342900" lvl="0" marL="457200" rtl="0" algn="l">
              <a:spcBef>
                <a:spcPts val="0"/>
              </a:spcBef>
              <a:spcAft>
                <a:spcPts val="0"/>
              </a:spcAft>
              <a:buSzPts val="1800"/>
              <a:buChar char="●"/>
            </a:pPr>
            <a:r>
              <a:rPr lang="en"/>
              <a:t>Radio Access Link preserves </a:t>
            </a:r>
            <a:endParaRPr/>
          </a:p>
          <a:p>
            <a:pPr indent="-330200" lvl="1" marL="914400" rtl="0" algn="l">
              <a:spcBef>
                <a:spcPts val="0"/>
              </a:spcBef>
              <a:spcAft>
                <a:spcPts val="0"/>
              </a:spcAft>
              <a:buClr>
                <a:srgbClr val="6AA84F"/>
              </a:buClr>
              <a:buSzPts val="1600"/>
              <a:buChar char="○"/>
            </a:pPr>
            <a:r>
              <a:rPr lang="en">
                <a:solidFill>
                  <a:srgbClr val="6AA84F"/>
                </a:solidFill>
              </a:rPr>
              <a:t>IMSI confidentiality</a:t>
            </a:r>
            <a:endParaRPr>
              <a:solidFill>
                <a:srgbClr val="6AA84F"/>
              </a:solidFill>
            </a:endParaRPr>
          </a:p>
          <a:p>
            <a:pPr indent="-330200" lvl="1" marL="914400" rtl="0" algn="l">
              <a:spcBef>
                <a:spcPts val="0"/>
              </a:spcBef>
              <a:spcAft>
                <a:spcPts val="0"/>
              </a:spcAft>
              <a:buSzPts val="1600"/>
              <a:buChar char="○"/>
            </a:pPr>
            <a:r>
              <a:rPr lang="en">
                <a:solidFill>
                  <a:srgbClr val="6AA84F"/>
                </a:solidFill>
              </a:rPr>
              <a:t>User Location confidentiality</a:t>
            </a:r>
            <a:r>
              <a:rPr lang="en"/>
              <a:t> </a:t>
            </a:r>
            <a:endParaRPr/>
          </a:p>
          <a:p>
            <a:pPr indent="-342900" lvl="0" marL="457200" rtl="0" algn="l">
              <a:spcBef>
                <a:spcPts val="0"/>
              </a:spcBef>
              <a:spcAft>
                <a:spcPts val="0"/>
              </a:spcAft>
              <a:buSzPts val="1800"/>
              <a:buChar char="●"/>
            </a:pPr>
            <a:r>
              <a:rPr lang="en"/>
              <a:t>Signaling plane and user plane now have confidentiality requirements in the specs!</a:t>
            </a:r>
            <a:endParaRPr/>
          </a:p>
          <a:p>
            <a:pPr indent="-342900" lvl="0" marL="457200" rtl="0" algn="l">
              <a:spcBef>
                <a:spcPts val="0"/>
              </a:spcBef>
              <a:spcAft>
                <a:spcPts val="0"/>
              </a:spcAft>
              <a:buSzPts val="1800"/>
              <a:buChar char="●"/>
            </a:pPr>
            <a:r>
              <a:rPr lang="en"/>
              <a:t>Security should now be shown to the user </a:t>
            </a:r>
            <a:endParaRPr/>
          </a:p>
          <a:p>
            <a:pPr indent="-342900" lvl="1" marL="914400" rtl="0" algn="l">
              <a:spcBef>
                <a:spcPts val="0"/>
              </a:spcBef>
              <a:spcAft>
                <a:spcPts val="0"/>
              </a:spcAft>
              <a:buClr>
                <a:srgbClr val="6AA84F"/>
              </a:buClr>
              <a:buSzPts val="1800"/>
              <a:buFont typeface="Barlow"/>
              <a:buChar char="○"/>
            </a:pPr>
            <a:r>
              <a:rPr lang="en" sz="1800">
                <a:solidFill>
                  <a:srgbClr val="6AA84F"/>
                </a:solidFill>
                <a:latin typeface="Barlow"/>
                <a:ea typeface="Barlow"/>
                <a:cs typeface="Barlow"/>
                <a:sym typeface="Barlow"/>
              </a:rPr>
              <a:t>eg when hand off occurs to 2G</a:t>
            </a:r>
            <a:endParaRPr>
              <a:solidFill>
                <a:srgbClr val="6AA84F"/>
              </a:solidFill>
            </a:endParaRPr>
          </a:p>
          <a:p>
            <a:pPr indent="0" lvl="0" marL="0" rtl="0" algn="l">
              <a:spcBef>
                <a:spcPts val="0"/>
              </a:spcBef>
              <a:spcAft>
                <a:spcPts val="0"/>
              </a:spcAft>
              <a:buNone/>
            </a:pPr>
            <a:r>
              <a:t/>
            </a:r>
            <a:endParaRPr sz="1700">
              <a:solidFill>
                <a:srgbClr val="222222"/>
              </a:solidFill>
              <a:latin typeface="Arial"/>
              <a:ea typeface="Arial"/>
              <a:cs typeface="Arial"/>
              <a:sym typeface="Arial"/>
            </a:endParaRPr>
          </a:p>
          <a:p>
            <a:pPr indent="0" lvl="0" marL="0" rtl="0" algn="l">
              <a:spcBef>
                <a:spcPts val="1000"/>
              </a:spcBef>
              <a:spcAft>
                <a:spcPts val="0"/>
              </a:spcAft>
              <a:buNone/>
            </a:pPr>
            <a:r>
              <a:t/>
            </a:r>
            <a:endParaRPr sz="1100">
              <a:solidFill>
                <a:srgbClr val="222222"/>
              </a:solidFill>
              <a:highlight>
                <a:srgbClr val="FFFFFF"/>
              </a:highlight>
              <a:latin typeface="Arial"/>
              <a:ea typeface="Arial"/>
              <a:cs typeface="Arial"/>
              <a:sym typeface="Arial"/>
            </a:endParaRPr>
          </a:p>
          <a:p>
            <a:pPr indent="0" lvl="0" marL="0" rtl="0" algn="l">
              <a:spcBef>
                <a:spcPts val="1000"/>
              </a:spcBef>
              <a:spcAft>
                <a:spcPts val="1000"/>
              </a:spcAft>
              <a:buNone/>
            </a:pPr>
            <a:r>
              <a:t/>
            </a:r>
            <a:endParaRPr/>
          </a:p>
        </p:txBody>
      </p:sp>
      <p:pic>
        <p:nvPicPr>
          <p:cNvPr id="537" name="Google Shape;537;p57"/>
          <p:cNvPicPr preferRelativeResize="0"/>
          <p:nvPr/>
        </p:nvPicPr>
        <p:blipFill>
          <a:blip r:embed="rId3">
            <a:alphaModFix/>
          </a:blip>
          <a:stretch>
            <a:fillRect/>
          </a:stretch>
        </p:blipFill>
        <p:spPr>
          <a:xfrm>
            <a:off x="7010825" y="1046875"/>
            <a:ext cx="1657525" cy="1657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8"/>
          <p:cNvSpPr txBox="1"/>
          <p:nvPr>
            <p:ph type="title"/>
          </p:nvPr>
        </p:nvSpPr>
        <p:spPr>
          <a:xfrm>
            <a:off x="720000" y="261025"/>
            <a:ext cx="7704000" cy="60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3</a:t>
            </a:r>
            <a:r>
              <a:rPr lang="en" sz="3000"/>
              <a:t>G - UMTS - Attack Vectors</a:t>
            </a:r>
            <a:endParaRPr sz="3000"/>
          </a:p>
        </p:txBody>
      </p:sp>
      <p:sp>
        <p:nvSpPr>
          <p:cNvPr id="543" name="Google Shape;543;p58"/>
          <p:cNvSpPr txBox="1"/>
          <p:nvPr>
            <p:ph idx="1" type="body"/>
          </p:nvPr>
        </p:nvSpPr>
        <p:spPr>
          <a:xfrm>
            <a:off x="720000" y="867925"/>
            <a:ext cx="7349700" cy="3740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Rogue </a:t>
            </a:r>
            <a:r>
              <a:rPr b="1" lang="en" sz="1800"/>
              <a:t>NodeB </a:t>
            </a:r>
            <a:r>
              <a:rPr lang="en" sz="1800"/>
              <a:t>(</a:t>
            </a:r>
            <a:r>
              <a:rPr lang="en" sz="1800"/>
              <a:t>BTS) </a:t>
            </a:r>
            <a:r>
              <a:rPr lang="en" sz="1800"/>
              <a:t>can still happen</a:t>
            </a:r>
            <a:endParaRPr sz="1800"/>
          </a:p>
          <a:p>
            <a:pPr indent="-342900" lvl="0" marL="457200" rtl="0" algn="l">
              <a:spcBef>
                <a:spcPts val="1000"/>
              </a:spcBef>
              <a:spcAft>
                <a:spcPts val="0"/>
              </a:spcAft>
              <a:buSzPts val="1800"/>
              <a:buChar char="●"/>
            </a:pPr>
            <a:r>
              <a:rPr lang="en" sz="1800"/>
              <a:t>Downgrade Attacks</a:t>
            </a:r>
            <a:endParaRPr sz="1800"/>
          </a:p>
          <a:p>
            <a:pPr indent="-342900" lvl="0" marL="457200" rtl="0" algn="l">
              <a:spcBef>
                <a:spcPts val="1000"/>
              </a:spcBef>
              <a:spcAft>
                <a:spcPts val="0"/>
              </a:spcAft>
              <a:buSzPts val="1800"/>
              <a:buChar char="●"/>
            </a:pPr>
            <a:r>
              <a:rPr lang="en" sz="1800"/>
              <a:t>Remote IMSI Attack</a:t>
            </a:r>
            <a:endParaRPr sz="1800"/>
          </a:p>
          <a:p>
            <a:pPr indent="-330200" lvl="1" marL="914400" rtl="0" algn="l">
              <a:spcBef>
                <a:spcPts val="1000"/>
              </a:spcBef>
              <a:spcAft>
                <a:spcPts val="0"/>
              </a:spcAft>
              <a:buSzPts val="1600"/>
              <a:buChar char="○"/>
            </a:pPr>
            <a:r>
              <a:rPr lang="en" sz="1600"/>
              <a:t>Integrity keys between </a:t>
            </a:r>
            <a:r>
              <a:rPr b="1" lang="en" sz="1600">
                <a:latin typeface="Barlow"/>
                <a:ea typeface="Barlow"/>
                <a:cs typeface="Barlow"/>
                <a:sym typeface="Barlow"/>
              </a:rPr>
              <a:t>UE </a:t>
            </a:r>
            <a:r>
              <a:rPr lang="en" sz="1600"/>
              <a:t>and </a:t>
            </a:r>
            <a:r>
              <a:rPr b="1" lang="en" sz="1600">
                <a:latin typeface="Barlow"/>
                <a:ea typeface="Barlow"/>
                <a:cs typeface="Barlow"/>
                <a:sym typeface="Barlow"/>
              </a:rPr>
              <a:t>RNC </a:t>
            </a:r>
            <a:r>
              <a:rPr lang="en" sz="1600"/>
              <a:t>are generated in the Core Network and tx unencrypted to RNC, and sometimes between RNCs</a:t>
            </a:r>
            <a:endParaRPr sz="1600"/>
          </a:p>
          <a:p>
            <a:pPr indent="-342900" lvl="0" marL="457200" rtl="0" algn="l">
              <a:spcBef>
                <a:spcPts val="0"/>
              </a:spcBef>
              <a:spcAft>
                <a:spcPts val="0"/>
              </a:spcAft>
              <a:buSzPts val="1800"/>
              <a:buChar char="●"/>
            </a:pPr>
            <a:r>
              <a:rPr b="1" lang="en" sz="1800"/>
              <a:t>HLR </a:t>
            </a:r>
            <a:r>
              <a:rPr lang="en" sz="1800"/>
              <a:t>overloading using SQN</a:t>
            </a:r>
            <a:endParaRPr sz="1800"/>
          </a:p>
          <a:p>
            <a:pPr indent="-330200" lvl="1" marL="914400" rtl="0" algn="l">
              <a:spcBef>
                <a:spcPts val="1000"/>
              </a:spcBef>
              <a:spcAft>
                <a:spcPts val="0"/>
              </a:spcAft>
              <a:buSzPts val="1600"/>
              <a:buChar char="○"/>
            </a:pPr>
            <a:r>
              <a:rPr lang="en" sz="1600"/>
              <a:t>rrcConnectionRequest messages</a:t>
            </a:r>
            <a:endParaRPr sz="1600"/>
          </a:p>
          <a:p>
            <a:pPr indent="-336550" lvl="0" marL="457200" rtl="0" algn="l">
              <a:spcBef>
                <a:spcPts val="0"/>
              </a:spcBef>
              <a:spcAft>
                <a:spcPts val="0"/>
              </a:spcAft>
              <a:buSzPts val="1700"/>
              <a:buChar char="●"/>
            </a:pPr>
            <a:r>
              <a:rPr lang="en" sz="1800"/>
              <a:t>Cisco ASR 5000 Series GGSN</a:t>
            </a:r>
            <a:endParaRPr sz="1800"/>
          </a:p>
          <a:p>
            <a:pPr indent="-330200" lvl="1" marL="914400" rtl="0" algn="l">
              <a:spcBef>
                <a:spcPts val="0"/>
              </a:spcBef>
              <a:spcAft>
                <a:spcPts val="0"/>
              </a:spcAft>
              <a:buSzPts val="1600"/>
              <a:buChar char="○"/>
            </a:pPr>
            <a:r>
              <a:rPr lang="en" sz="1600"/>
              <a:t>Not properly handling TCP packets</a:t>
            </a:r>
            <a:endParaRPr sz="1600"/>
          </a:p>
        </p:txBody>
      </p:sp>
      <p:sp>
        <p:nvSpPr>
          <p:cNvPr id="544" name="Google Shape;544;p58"/>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545" name="Google Shape;545;p58"/>
          <p:cNvPicPr preferRelativeResize="0"/>
          <p:nvPr/>
        </p:nvPicPr>
        <p:blipFill>
          <a:blip r:embed="rId3">
            <a:alphaModFix/>
          </a:blip>
          <a:stretch>
            <a:fillRect/>
          </a:stretch>
        </p:blipFill>
        <p:spPr>
          <a:xfrm>
            <a:off x="5170767" y="3061350"/>
            <a:ext cx="3233600" cy="1547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59"/>
          <p:cNvPicPr preferRelativeResize="0"/>
          <p:nvPr/>
        </p:nvPicPr>
        <p:blipFill>
          <a:blip r:embed="rId3">
            <a:alphaModFix/>
          </a:blip>
          <a:stretch>
            <a:fillRect/>
          </a:stretch>
        </p:blipFill>
        <p:spPr>
          <a:xfrm>
            <a:off x="1600200" y="520000"/>
            <a:ext cx="5943600" cy="4276725"/>
          </a:xfrm>
          <a:prstGeom prst="rect">
            <a:avLst/>
          </a:prstGeom>
          <a:noFill/>
          <a:ln>
            <a:noFill/>
          </a:ln>
        </p:spPr>
      </p:pic>
      <p:pic>
        <p:nvPicPr>
          <p:cNvPr id="551" name="Google Shape;551;p59"/>
          <p:cNvPicPr preferRelativeResize="0"/>
          <p:nvPr/>
        </p:nvPicPr>
        <p:blipFill rotWithShape="1">
          <a:blip r:embed="rId4">
            <a:alphaModFix/>
          </a:blip>
          <a:srcRect b="0" l="0" r="0" t="0"/>
          <a:stretch/>
        </p:blipFill>
        <p:spPr>
          <a:xfrm>
            <a:off x="998768" y="0"/>
            <a:ext cx="7146465" cy="5143501"/>
          </a:xfrm>
          <a:prstGeom prst="rect">
            <a:avLst/>
          </a:prstGeom>
          <a:noFill/>
          <a:ln>
            <a:noFill/>
          </a:ln>
        </p:spPr>
      </p:pic>
      <p:sp>
        <p:nvSpPr>
          <p:cNvPr id="552" name="Google Shape;552;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53" name="Google Shape;553;p59"/>
          <p:cNvSpPr/>
          <p:nvPr/>
        </p:nvSpPr>
        <p:spPr>
          <a:xfrm>
            <a:off x="4822775" y="3744550"/>
            <a:ext cx="1093800" cy="1194600"/>
          </a:xfrm>
          <a:prstGeom prst="frame">
            <a:avLst>
              <a:gd fmla="val 12500" name="adj1"/>
            </a:avLst>
          </a:prstGeom>
          <a:solidFill>
            <a:srgbClr val="8E7CC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0"/>
          <p:cNvSpPr txBox="1"/>
          <p:nvPr>
            <p:ph type="title"/>
          </p:nvPr>
        </p:nvSpPr>
        <p:spPr>
          <a:xfrm>
            <a:off x="265500" y="1209075"/>
            <a:ext cx="4045200" cy="15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LTE</a:t>
            </a:r>
            <a:endParaRPr/>
          </a:p>
        </p:txBody>
      </p:sp>
      <p:sp>
        <p:nvSpPr>
          <p:cNvPr id="559" name="Google Shape;559;p60"/>
          <p:cNvSpPr txBox="1"/>
          <p:nvPr>
            <p:ph idx="2" type="body"/>
          </p:nvPr>
        </p:nvSpPr>
        <p:spPr>
          <a:xfrm>
            <a:off x="4939500" y="1130650"/>
            <a:ext cx="3837000" cy="32886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2000"/>
              <a:t>3.95G? 4G? Guess it’s called 4G now?</a:t>
            </a:r>
            <a:endParaRPr sz="2000"/>
          </a:p>
          <a:p>
            <a:pPr indent="-355600" lvl="0" marL="457200" rtl="0" algn="l">
              <a:spcBef>
                <a:spcPts val="1600"/>
              </a:spcBef>
              <a:spcAft>
                <a:spcPts val="0"/>
              </a:spcAft>
              <a:buSzPts val="2000"/>
              <a:buChar char="●"/>
            </a:pPr>
            <a:r>
              <a:rPr lang="en" sz="2000"/>
              <a:t>Core network is now Evolved Packet Core aka System Architecture Evolution</a:t>
            </a:r>
            <a:endParaRPr sz="2000" u="sng"/>
          </a:p>
          <a:p>
            <a:pPr indent="-355600" lvl="0" marL="457200" rtl="0" algn="l">
              <a:spcBef>
                <a:spcPts val="1600"/>
              </a:spcBef>
              <a:spcAft>
                <a:spcPts val="0"/>
              </a:spcAft>
              <a:buSzPts val="2000"/>
              <a:buChar char="●"/>
            </a:pPr>
            <a:r>
              <a:rPr lang="en" sz="2000"/>
              <a:t>VoLTE, carrier adopted improvements</a:t>
            </a:r>
            <a:endParaRPr sz="2000"/>
          </a:p>
          <a:p>
            <a:pPr indent="-355600" lvl="0" marL="457200" rtl="0" algn="l">
              <a:spcBef>
                <a:spcPts val="1600"/>
              </a:spcBef>
              <a:spcAft>
                <a:spcPts val="0"/>
              </a:spcAft>
              <a:buSzPts val="2000"/>
              <a:buChar char="●"/>
            </a:pPr>
            <a:r>
              <a:rPr lang="en" sz="2000"/>
              <a:t>Diameter </a:t>
            </a:r>
            <a:endParaRPr sz="1800">
              <a:solidFill>
                <a:schemeClr val="dk1"/>
              </a:solidFill>
            </a:endParaRPr>
          </a:p>
          <a:p>
            <a:pPr indent="0" lvl="0" marL="0" rtl="0" algn="l">
              <a:spcBef>
                <a:spcPts val="1600"/>
              </a:spcBef>
              <a:spcAft>
                <a:spcPts val="1600"/>
              </a:spcAft>
              <a:buNone/>
            </a:pPr>
            <a:r>
              <a:t/>
            </a:r>
            <a:endParaRPr/>
          </a:p>
        </p:txBody>
      </p:sp>
      <p:sp>
        <p:nvSpPr>
          <p:cNvPr id="560" name="Google Shape;560;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561" name="Google Shape;561;p60"/>
          <p:cNvPicPr preferRelativeResize="0"/>
          <p:nvPr/>
        </p:nvPicPr>
        <p:blipFill>
          <a:blip r:embed="rId3">
            <a:alphaModFix/>
          </a:blip>
          <a:stretch>
            <a:fillRect/>
          </a:stretch>
        </p:blipFill>
        <p:spPr>
          <a:xfrm>
            <a:off x="1156600" y="2156325"/>
            <a:ext cx="2262975" cy="2262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1"/>
          <p:cNvSpPr/>
          <p:nvPr/>
        </p:nvSpPr>
        <p:spPr>
          <a:xfrm>
            <a:off x="4435725" y="2583725"/>
            <a:ext cx="1045500" cy="8409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1"/>
          <p:cNvSpPr txBox="1"/>
          <p:nvPr>
            <p:ph idx="1" type="body"/>
          </p:nvPr>
        </p:nvSpPr>
        <p:spPr>
          <a:xfrm>
            <a:off x="387900" y="1192100"/>
            <a:ext cx="76818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u="sng"/>
              <a:t>eNodeB</a:t>
            </a:r>
            <a:r>
              <a:rPr lang="en"/>
              <a:t> </a:t>
            </a:r>
            <a:endParaRPr/>
          </a:p>
        </p:txBody>
      </p:sp>
      <p:sp>
        <p:nvSpPr>
          <p:cNvPr id="568" name="Google Shape;568;p61"/>
          <p:cNvSpPr/>
          <p:nvPr/>
        </p:nvSpPr>
        <p:spPr>
          <a:xfrm>
            <a:off x="6098275" y="2462125"/>
            <a:ext cx="2620500" cy="2508000"/>
          </a:xfrm>
          <a:prstGeom prst="rect">
            <a:avLst/>
          </a:prstGeom>
          <a:noFill/>
          <a:ln cap="flat" cmpd="sng" w="381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1"/>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LTE - Network Architecture</a:t>
            </a:r>
            <a:endParaRPr/>
          </a:p>
        </p:txBody>
      </p:sp>
      <p:pic>
        <p:nvPicPr>
          <p:cNvPr id="570" name="Google Shape;570;p61"/>
          <p:cNvPicPr preferRelativeResize="0"/>
          <p:nvPr/>
        </p:nvPicPr>
        <p:blipFill>
          <a:blip r:embed="rId3">
            <a:alphaModFix/>
          </a:blip>
          <a:stretch>
            <a:fillRect/>
          </a:stretch>
        </p:blipFill>
        <p:spPr>
          <a:xfrm>
            <a:off x="4151725" y="2731039"/>
            <a:ext cx="4924826" cy="2136462"/>
          </a:xfrm>
          <a:prstGeom prst="rect">
            <a:avLst/>
          </a:prstGeom>
          <a:noFill/>
          <a:ln>
            <a:noFill/>
          </a:ln>
        </p:spPr>
      </p:pic>
      <p:sp>
        <p:nvSpPr>
          <p:cNvPr id="571" name="Google Shape;571;p61"/>
          <p:cNvSpPr txBox="1"/>
          <p:nvPr/>
        </p:nvSpPr>
        <p:spPr>
          <a:xfrm>
            <a:off x="4435725" y="2503225"/>
            <a:ext cx="104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eNodeB</a:t>
            </a:r>
            <a:endParaRPr b="1"/>
          </a:p>
        </p:txBody>
      </p:sp>
      <p:sp>
        <p:nvSpPr>
          <p:cNvPr id="572" name="Google Shape;572;p61"/>
          <p:cNvSpPr txBox="1"/>
          <p:nvPr/>
        </p:nvSpPr>
        <p:spPr>
          <a:xfrm>
            <a:off x="6301525" y="2758438"/>
            <a:ext cx="6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6A5AF"/>
                </a:solidFill>
              </a:rPr>
              <a:t>MME</a:t>
            </a:r>
            <a:endParaRPr b="1">
              <a:solidFill>
                <a:srgbClr val="76A5AF"/>
              </a:solidFill>
            </a:endParaRPr>
          </a:p>
        </p:txBody>
      </p:sp>
      <p:sp>
        <p:nvSpPr>
          <p:cNvPr id="573" name="Google Shape;573;p61"/>
          <p:cNvSpPr txBox="1"/>
          <p:nvPr/>
        </p:nvSpPr>
        <p:spPr>
          <a:xfrm>
            <a:off x="6300775" y="4348800"/>
            <a:ext cx="62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51C75"/>
                </a:solidFill>
              </a:rPr>
              <a:t>SGW</a:t>
            </a:r>
            <a:endParaRPr b="1">
              <a:solidFill>
                <a:srgbClr val="351C75"/>
              </a:solidFill>
            </a:endParaRPr>
          </a:p>
        </p:txBody>
      </p:sp>
      <p:sp>
        <p:nvSpPr>
          <p:cNvPr id="574" name="Google Shape;574;p61"/>
          <p:cNvSpPr txBox="1"/>
          <p:nvPr/>
        </p:nvSpPr>
        <p:spPr>
          <a:xfrm>
            <a:off x="7778825" y="4348800"/>
            <a:ext cx="148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F9000"/>
                </a:solidFill>
              </a:rPr>
              <a:t>PGW</a:t>
            </a:r>
            <a:endParaRPr b="1">
              <a:solidFill>
                <a:srgbClr val="BF9000"/>
              </a:solidFill>
            </a:endParaRPr>
          </a:p>
        </p:txBody>
      </p:sp>
      <p:sp>
        <p:nvSpPr>
          <p:cNvPr id="575" name="Google Shape;575;p61"/>
          <p:cNvSpPr txBox="1"/>
          <p:nvPr/>
        </p:nvSpPr>
        <p:spPr>
          <a:xfrm>
            <a:off x="7828150" y="3769225"/>
            <a:ext cx="69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8761D"/>
                </a:solidFill>
              </a:rPr>
              <a:t>PCRF</a:t>
            </a:r>
            <a:endParaRPr b="1">
              <a:solidFill>
                <a:srgbClr val="38761D"/>
              </a:solidFill>
            </a:endParaRPr>
          </a:p>
        </p:txBody>
      </p:sp>
      <p:sp>
        <p:nvSpPr>
          <p:cNvPr id="576" name="Google Shape;576;p61"/>
          <p:cNvSpPr txBox="1"/>
          <p:nvPr/>
        </p:nvSpPr>
        <p:spPr>
          <a:xfrm>
            <a:off x="8022425" y="2731050"/>
            <a:ext cx="5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00FF"/>
                </a:solidFill>
              </a:rPr>
              <a:t>HSS</a:t>
            </a:r>
            <a:endParaRPr b="1">
              <a:solidFill>
                <a:srgbClr val="0000FF"/>
              </a:solidFill>
            </a:endParaRPr>
          </a:p>
        </p:txBody>
      </p:sp>
      <p:cxnSp>
        <p:nvCxnSpPr>
          <p:cNvPr id="577" name="Google Shape;577;p61"/>
          <p:cNvCxnSpPr/>
          <p:nvPr/>
        </p:nvCxnSpPr>
        <p:spPr>
          <a:xfrm>
            <a:off x="6459625" y="3326100"/>
            <a:ext cx="5400" cy="1022700"/>
          </a:xfrm>
          <a:prstGeom prst="straightConnector1">
            <a:avLst/>
          </a:prstGeom>
          <a:noFill/>
          <a:ln cap="flat" cmpd="sng" w="9525">
            <a:solidFill>
              <a:schemeClr val="dk2"/>
            </a:solidFill>
            <a:prstDash val="solid"/>
            <a:round/>
            <a:headEnd len="med" w="med" type="none"/>
            <a:tailEnd len="med" w="med" type="none"/>
          </a:ln>
        </p:spPr>
      </p:cxnSp>
      <p:sp>
        <p:nvSpPr>
          <p:cNvPr id="578" name="Google Shape;578;p61"/>
          <p:cNvSpPr txBox="1"/>
          <p:nvPr/>
        </p:nvSpPr>
        <p:spPr>
          <a:xfrm>
            <a:off x="387900" y="1558075"/>
            <a:ext cx="9010500" cy="9312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77C2"/>
              </a:buClr>
              <a:buSzPts val="1600"/>
              <a:buFont typeface="Barlow"/>
              <a:buChar char="●"/>
            </a:pPr>
            <a:r>
              <a:rPr lang="en" sz="1600" u="sng">
                <a:solidFill>
                  <a:srgbClr val="0077C2"/>
                </a:solidFill>
                <a:latin typeface="Barlow"/>
                <a:ea typeface="Barlow"/>
                <a:cs typeface="Barlow"/>
                <a:sym typeface="Barlow"/>
              </a:rPr>
              <a:t>Mobility Management Entity</a:t>
            </a:r>
            <a:r>
              <a:rPr lang="en" sz="1600">
                <a:solidFill>
                  <a:srgbClr val="0077C2"/>
                </a:solidFill>
                <a:latin typeface="Barlow"/>
                <a:ea typeface="Barlow"/>
                <a:cs typeface="Barlow"/>
                <a:sym typeface="Barlow"/>
              </a:rPr>
              <a:t> (</a:t>
            </a:r>
            <a:r>
              <a:rPr b="1" lang="en" sz="1600">
                <a:solidFill>
                  <a:srgbClr val="0077C2"/>
                </a:solidFill>
                <a:latin typeface="Barlow"/>
                <a:ea typeface="Barlow"/>
                <a:cs typeface="Barlow"/>
                <a:sym typeface="Barlow"/>
              </a:rPr>
              <a:t>MME</a:t>
            </a:r>
            <a:r>
              <a:rPr lang="en" sz="1600">
                <a:solidFill>
                  <a:srgbClr val="0077C2"/>
                </a:solidFill>
                <a:latin typeface="Barlow"/>
                <a:ea typeface="Barlow"/>
                <a:cs typeface="Barlow"/>
                <a:sym typeface="Barlow"/>
              </a:rPr>
              <a:t>)</a:t>
            </a:r>
            <a:endParaRPr sz="1600">
              <a:solidFill>
                <a:srgbClr val="0077C2"/>
              </a:solidFill>
              <a:latin typeface="Barlow"/>
              <a:ea typeface="Barlow"/>
              <a:cs typeface="Barlow"/>
              <a:sym typeface="Barlow"/>
            </a:endParaRPr>
          </a:p>
          <a:p>
            <a:pPr indent="-317500" lvl="1" marL="914400" rtl="0" algn="l">
              <a:lnSpc>
                <a:spcPct val="115000"/>
              </a:lnSpc>
              <a:spcBef>
                <a:spcPts val="0"/>
              </a:spcBef>
              <a:spcAft>
                <a:spcPts val="0"/>
              </a:spcAft>
              <a:buClr>
                <a:srgbClr val="93C47D"/>
              </a:buClr>
              <a:buSzPts val="1400"/>
              <a:buFont typeface="Barlow Medium"/>
              <a:buChar char="○"/>
            </a:pPr>
            <a:r>
              <a:rPr lang="en">
                <a:solidFill>
                  <a:srgbClr val="93C47D"/>
                </a:solidFill>
                <a:latin typeface="Barlow Medium"/>
                <a:ea typeface="Barlow Medium"/>
                <a:cs typeface="Barlow Medium"/>
                <a:sym typeface="Barlow Medium"/>
              </a:rPr>
              <a:t>replaces the RNC</a:t>
            </a:r>
            <a:endParaRPr>
              <a:solidFill>
                <a:srgbClr val="93C47D"/>
              </a:solidFill>
              <a:latin typeface="Barlow Medium"/>
              <a:ea typeface="Barlow Medium"/>
              <a:cs typeface="Barlow Medium"/>
              <a:sym typeface="Barlow Medium"/>
            </a:endParaRPr>
          </a:p>
          <a:p>
            <a:pPr indent="-317500" lvl="1" marL="914400" rtl="0" algn="l">
              <a:lnSpc>
                <a:spcPct val="115000"/>
              </a:lnSpc>
              <a:spcBef>
                <a:spcPts val="0"/>
              </a:spcBef>
              <a:spcAft>
                <a:spcPts val="0"/>
              </a:spcAft>
              <a:buClr>
                <a:srgbClr val="93C47D"/>
              </a:buClr>
              <a:buSzPts val="1400"/>
              <a:buFont typeface="Barlow Medium"/>
              <a:buChar char="○"/>
            </a:pPr>
            <a:r>
              <a:rPr lang="en">
                <a:solidFill>
                  <a:srgbClr val="93C47D"/>
                </a:solidFill>
                <a:latin typeface="Barlow Medium"/>
                <a:ea typeface="Barlow Medium"/>
                <a:cs typeface="Barlow Medium"/>
                <a:sym typeface="Barlow Medium"/>
              </a:rPr>
              <a:t>Directs to appropriate SGW. </a:t>
            </a:r>
            <a:endParaRPr sz="1200">
              <a:solidFill>
                <a:srgbClr val="93C47D"/>
              </a:solidFill>
              <a:latin typeface="Barlow Medium"/>
              <a:ea typeface="Barlow Medium"/>
              <a:cs typeface="Barlow Medium"/>
              <a:sym typeface="Barlow Medium"/>
            </a:endParaRPr>
          </a:p>
        </p:txBody>
      </p:sp>
      <p:sp>
        <p:nvSpPr>
          <p:cNvPr id="579" name="Google Shape;579;p61"/>
          <p:cNvSpPr txBox="1"/>
          <p:nvPr/>
        </p:nvSpPr>
        <p:spPr>
          <a:xfrm>
            <a:off x="387900" y="2433750"/>
            <a:ext cx="4047900" cy="6834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77C2"/>
              </a:buClr>
              <a:buSzPts val="1600"/>
              <a:buFont typeface="Barlow"/>
              <a:buChar char="●"/>
            </a:pPr>
            <a:r>
              <a:rPr lang="en" sz="1600" u="sng">
                <a:solidFill>
                  <a:srgbClr val="0077C2"/>
                </a:solidFill>
                <a:latin typeface="Barlow"/>
                <a:ea typeface="Barlow"/>
                <a:cs typeface="Barlow"/>
                <a:sym typeface="Barlow"/>
              </a:rPr>
              <a:t>Home Subscriber Server</a:t>
            </a:r>
            <a:r>
              <a:rPr lang="en" sz="1600">
                <a:solidFill>
                  <a:srgbClr val="0077C2"/>
                </a:solidFill>
                <a:latin typeface="Barlow"/>
                <a:ea typeface="Barlow"/>
                <a:cs typeface="Barlow"/>
                <a:sym typeface="Barlow"/>
              </a:rPr>
              <a:t> (</a:t>
            </a:r>
            <a:r>
              <a:rPr b="1" lang="en" sz="1600">
                <a:solidFill>
                  <a:srgbClr val="0077C2"/>
                </a:solidFill>
                <a:latin typeface="Barlow"/>
                <a:ea typeface="Barlow"/>
                <a:cs typeface="Barlow"/>
                <a:sym typeface="Barlow"/>
              </a:rPr>
              <a:t>HSS</a:t>
            </a:r>
            <a:r>
              <a:rPr lang="en" sz="1600">
                <a:solidFill>
                  <a:srgbClr val="0077C2"/>
                </a:solidFill>
                <a:latin typeface="Barlow"/>
                <a:ea typeface="Barlow"/>
                <a:cs typeface="Barlow"/>
                <a:sym typeface="Barlow"/>
              </a:rPr>
              <a:t>)</a:t>
            </a:r>
            <a:endParaRPr sz="1600">
              <a:solidFill>
                <a:srgbClr val="0077C2"/>
              </a:solidFill>
              <a:latin typeface="Barlow"/>
              <a:ea typeface="Barlow"/>
              <a:cs typeface="Barlow"/>
              <a:sym typeface="Barlow"/>
            </a:endParaRPr>
          </a:p>
          <a:p>
            <a:pPr indent="-317500" lvl="1" marL="914400" rtl="0" algn="l">
              <a:lnSpc>
                <a:spcPct val="115000"/>
              </a:lnSpc>
              <a:spcBef>
                <a:spcPts val="0"/>
              </a:spcBef>
              <a:spcAft>
                <a:spcPts val="0"/>
              </a:spcAft>
              <a:buClr>
                <a:srgbClr val="93C47D"/>
              </a:buClr>
              <a:buSzPts val="1400"/>
              <a:buFont typeface="Barlow Medium"/>
              <a:buChar char="○"/>
            </a:pPr>
            <a:r>
              <a:rPr lang="en">
                <a:solidFill>
                  <a:srgbClr val="93C47D"/>
                </a:solidFill>
                <a:latin typeface="Barlow Medium"/>
                <a:ea typeface="Barlow Medium"/>
                <a:cs typeface="Barlow Medium"/>
                <a:sym typeface="Barlow Medium"/>
              </a:rPr>
              <a:t>HLR and Authentication combined</a:t>
            </a:r>
            <a:endParaRPr>
              <a:solidFill>
                <a:srgbClr val="93C47D"/>
              </a:solidFill>
              <a:latin typeface="Barlow Medium"/>
              <a:ea typeface="Barlow Medium"/>
              <a:cs typeface="Barlow Medium"/>
              <a:sym typeface="Barlow Medium"/>
            </a:endParaRPr>
          </a:p>
        </p:txBody>
      </p:sp>
      <p:sp>
        <p:nvSpPr>
          <p:cNvPr id="580" name="Google Shape;580;p61"/>
          <p:cNvSpPr txBox="1"/>
          <p:nvPr/>
        </p:nvSpPr>
        <p:spPr>
          <a:xfrm>
            <a:off x="387900" y="3036500"/>
            <a:ext cx="4505100" cy="6834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77C2"/>
              </a:buClr>
              <a:buSzPts val="1600"/>
              <a:buFont typeface="Barlow"/>
              <a:buChar char="●"/>
            </a:pPr>
            <a:r>
              <a:rPr lang="en" sz="1600" u="sng">
                <a:solidFill>
                  <a:srgbClr val="0077C2"/>
                </a:solidFill>
                <a:latin typeface="Barlow"/>
                <a:ea typeface="Barlow"/>
                <a:cs typeface="Barlow"/>
                <a:sym typeface="Barlow"/>
              </a:rPr>
              <a:t>S</a:t>
            </a:r>
            <a:r>
              <a:rPr lang="en" sz="1600" u="sng">
                <a:solidFill>
                  <a:srgbClr val="0077C2"/>
                </a:solidFill>
                <a:latin typeface="Barlow"/>
                <a:ea typeface="Barlow"/>
                <a:cs typeface="Barlow"/>
                <a:sym typeface="Barlow"/>
              </a:rPr>
              <a:t>ignal Gateway</a:t>
            </a:r>
            <a:r>
              <a:rPr lang="en" sz="1600">
                <a:solidFill>
                  <a:srgbClr val="0077C2"/>
                </a:solidFill>
                <a:latin typeface="Barlow"/>
                <a:ea typeface="Barlow"/>
                <a:cs typeface="Barlow"/>
                <a:sym typeface="Barlow"/>
              </a:rPr>
              <a:t> (</a:t>
            </a:r>
            <a:r>
              <a:rPr b="1" lang="en" sz="1600">
                <a:solidFill>
                  <a:srgbClr val="0077C2"/>
                </a:solidFill>
                <a:latin typeface="Barlow"/>
                <a:ea typeface="Barlow"/>
                <a:cs typeface="Barlow"/>
                <a:sym typeface="Barlow"/>
              </a:rPr>
              <a:t>SGW</a:t>
            </a:r>
            <a:r>
              <a:rPr lang="en" sz="1600">
                <a:solidFill>
                  <a:srgbClr val="0077C2"/>
                </a:solidFill>
                <a:latin typeface="Barlow"/>
                <a:ea typeface="Barlow"/>
                <a:cs typeface="Barlow"/>
                <a:sym typeface="Barlow"/>
              </a:rPr>
              <a:t>)</a:t>
            </a:r>
            <a:endParaRPr sz="1600">
              <a:solidFill>
                <a:srgbClr val="0077C2"/>
              </a:solidFill>
              <a:latin typeface="Barlow"/>
              <a:ea typeface="Barlow"/>
              <a:cs typeface="Barlow"/>
              <a:sym typeface="Barlow"/>
            </a:endParaRPr>
          </a:p>
          <a:p>
            <a:pPr indent="-317500" lvl="1" marL="914400" rtl="0" algn="l">
              <a:lnSpc>
                <a:spcPct val="115000"/>
              </a:lnSpc>
              <a:spcBef>
                <a:spcPts val="0"/>
              </a:spcBef>
              <a:spcAft>
                <a:spcPts val="0"/>
              </a:spcAft>
              <a:buClr>
                <a:srgbClr val="93C47D"/>
              </a:buClr>
              <a:buSzPts val="1400"/>
              <a:buFont typeface="Barlow Medium"/>
              <a:buChar char="○"/>
            </a:pPr>
            <a:r>
              <a:rPr lang="en">
                <a:solidFill>
                  <a:srgbClr val="93C47D"/>
                </a:solidFill>
                <a:latin typeface="Barlow Medium"/>
                <a:ea typeface="Barlow Medium"/>
                <a:cs typeface="Barlow Medium"/>
                <a:sym typeface="Barlow Medium"/>
              </a:rPr>
              <a:t>Routes and Forwards packets.</a:t>
            </a:r>
            <a:endParaRPr>
              <a:solidFill>
                <a:srgbClr val="93C47D"/>
              </a:solidFill>
              <a:latin typeface="Barlow Medium"/>
              <a:ea typeface="Barlow Medium"/>
              <a:cs typeface="Barlow Medium"/>
              <a:sym typeface="Barlow Medium"/>
            </a:endParaRPr>
          </a:p>
        </p:txBody>
      </p:sp>
      <p:sp>
        <p:nvSpPr>
          <p:cNvPr id="581" name="Google Shape;581;p61"/>
          <p:cNvSpPr txBox="1"/>
          <p:nvPr/>
        </p:nvSpPr>
        <p:spPr>
          <a:xfrm>
            <a:off x="387900" y="3635525"/>
            <a:ext cx="5481300" cy="9312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77C2"/>
              </a:buClr>
              <a:buSzPts val="1600"/>
              <a:buFont typeface="Roboto"/>
              <a:buChar char="●"/>
            </a:pPr>
            <a:r>
              <a:rPr lang="en" sz="1600" u="sng">
                <a:solidFill>
                  <a:srgbClr val="0077C2"/>
                </a:solidFill>
                <a:latin typeface="Barlow"/>
                <a:ea typeface="Barlow"/>
                <a:cs typeface="Barlow"/>
                <a:sym typeface="Barlow"/>
              </a:rPr>
              <a:t>PDN Gateway</a:t>
            </a:r>
            <a:r>
              <a:rPr lang="en" sz="1600">
                <a:solidFill>
                  <a:srgbClr val="0077C2"/>
                </a:solidFill>
                <a:latin typeface="Barlow"/>
                <a:ea typeface="Barlow"/>
                <a:cs typeface="Barlow"/>
                <a:sym typeface="Barlow"/>
              </a:rPr>
              <a:t> (</a:t>
            </a:r>
            <a:r>
              <a:rPr b="1" lang="en" sz="1600">
                <a:solidFill>
                  <a:srgbClr val="0077C2"/>
                </a:solidFill>
                <a:latin typeface="Barlow"/>
                <a:ea typeface="Barlow"/>
                <a:cs typeface="Barlow"/>
                <a:sym typeface="Barlow"/>
              </a:rPr>
              <a:t>PGW</a:t>
            </a:r>
            <a:r>
              <a:rPr lang="en" sz="1600">
                <a:solidFill>
                  <a:srgbClr val="0077C2"/>
                </a:solidFill>
                <a:latin typeface="Barlow"/>
                <a:ea typeface="Barlow"/>
                <a:cs typeface="Barlow"/>
                <a:sym typeface="Barlow"/>
              </a:rPr>
              <a:t>)</a:t>
            </a:r>
            <a:endParaRPr sz="1600">
              <a:solidFill>
                <a:srgbClr val="0077C2"/>
              </a:solidFill>
              <a:latin typeface="Barlow"/>
              <a:ea typeface="Barlow"/>
              <a:cs typeface="Barlow"/>
              <a:sym typeface="Barlow"/>
            </a:endParaRPr>
          </a:p>
          <a:p>
            <a:pPr indent="-317500" lvl="1" marL="914400" rtl="0" algn="l">
              <a:lnSpc>
                <a:spcPct val="115000"/>
              </a:lnSpc>
              <a:spcBef>
                <a:spcPts val="0"/>
              </a:spcBef>
              <a:spcAft>
                <a:spcPts val="0"/>
              </a:spcAft>
              <a:buClr>
                <a:srgbClr val="93C47D"/>
              </a:buClr>
              <a:buSzPts val="1400"/>
              <a:buFont typeface="Barlow Medium"/>
              <a:buChar char="○"/>
            </a:pPr>
            <a:r>
              <a:rPr lang="en">
                <a:solidFill>
                  <a:srgbClr val="93C47D"/>
                </a:solidFill>
                <a:latin typeface="Barlow Medium"/>
                <a:ea typeface="Barlow Medium"/>
                <a:cs typeface="Barlow Medium"/>
                <a:sym typeface="Barlow Medium"/>
              </a:rPr>
              <a:t>policy enforcement, packet filtering, charging</a:t>
            </a:r>
            <a:endParaRPr>
              <a:solidFill>
                <a:srgbClr val="93C47D"/>
              </a:solidFill>
              <a:latin typeface="Barlow Medium"/>
              <a:ea typeface="Barlow Medium"/>
              <a:cs typeface="Barlow Medium"/>
              <a:sym typeface="Barlow Medium"/>
            </a:endParaRPr>
          </a:p>
          <a:p>
            <a:pPr indent="-317500" lvl="1" marL="914400" rtl="0" algn="l">
              <a:lnSpc>
                <a:spcPct val="115000"/>
              </a:lnSpc>
              <a:spcBef>
                <a:spcPts val="0"/>
              </a:spcBef>
              <a:spcAft>
                <a:spcPts val="0"/>
              </a:spcAft>
              <a:buClr>
                <a:srgbClr val="93C47D"/>
              </a:buClr>
              <a:buSzPts val="1400"/>
              <a:buFont typeface="Barlow Medium"/>
              <a:buChar char="○"/>
            </a:pPr>
            <a:r>
              <a:rPr lang="en">
                <a:solidFill>
                  <a:srgbClr val="93C47D"/>
                </a:solidFill>
                <a:latin typeface="Barlow Medium"/>
                <a:ea typeface="Barlow Medium"/>
                <a:cs typeface="Barlow Medium"/>
                <a:sym typeface="Barlow Medium"/>
              </a:rPr>
              <a:t>Gateway to the outside</a:t>
            </a:r>
            <a:endParaRPr sz="1200">
              <a:solidFill>
                <a:srgbClr val="93C47D"/>
              </a:solidFill>
              <a:latin typeface="Barlow Medium"/>
              <a:ea typeface="Barlow Medium"/>
              <a:cs typeface="Barlow Medium"/>
              <a:sym typeface="Barlow Medium"/>
            </a:endParaRPr>
          </a:p>
        </p:txBody>
      </p:sp>
      <p:sp>
        <p:nvSpPr>
          <p:cNvPr id="582" name="Google Shape;582;p61"/>
          <p:cNvSpPr txBox="1"/>
          <p:nvPr/>
        </p:nvSpPr>
        <p:spPr>
          <a:xfrm>
            <a:off x="387900" y="4534925"/>
            <a:ext cx="5635200" cy="6834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77C2"/>
              </a:buClr>
              <a:buSzPts val="1600"/>
              <a:buFont typeface="Roboto"/>
              <a:buChar char="●"/>
            </a:pPr>
            <a:r>
              <a:rPr lang="en" sz="1600" u="sng">
                <a:solidFill>
                  <a:srgbClr val="0077C2"/>
                </a:solidFill>
                <a:latin typeface="Roboto"/>
                <a:ea typeface="Roboto"/>
                <a:cs typeface="Roboto"/>
                <a:sym typeface="Roboto"/>
              </a:rPr>
              <a:t>Policy and Charging Rules Function</a:t>
            </a:r>
            <a:r>
              <a:rPr lang="en" sz="1600">
                <a:solidFill>
                  <a:srgbClr val="0077C2"/>
                </a:solidFill>
                <a:latin typeface="Roboto"/>
                <a:ea typeface="Roboto"/>
                <a:cs typeface="Roboto"/>
                <a:sym typeface="Roboto"/>
              </a:rPr>
              <a:t> (</a:t>
            </a:r>
            <a:r>
              <a:rPr b="1" lang="en" sz="1600">
                <a:solidFill>
                  <a:srgbClr val="0077C2"/>
                </a:solidFill>
                <a:latin typeface="Roboto"/>
                <a:ea typeface="Roboto"/>
                <a:cs typeface="Roboto"/>
                <a:sym typeface="Roboto"/>
              </a:rPr>
              <a:t>PCRF</a:t>
            </a:r>
            <a:r>
              <a:rPr lang="en" sz="1600">
                <a:solidFill>
                  <a:srgbClr val="0077C2"/>
                </a:solidFill>
                <a:latin typeface="Roboto"/>
                <a:ea typeface="Roboto"/>
                <a:cs typeface="Roboto"/>
                <a:sym typeface="Roboto"/>
              </a:rPr>
              <a:t>)</a:t>
            </a:r>
            <a:endParaRPr sz="1600">
              <a:solidFill>
                <a:srgbClr val="0077C2"/>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583" name="Google Shape;583;p61"/>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84" name="Google Shape;584;p61"/>
          <p:cNvSpPr txBox="1"/>
          <p:nvPr/>
        </p:nvSpPr>
        <p:spPr>
          <a:xfrm>
            <a:off x="3997000" y="3010100"/>
            <a:ext cx="4389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799E"/>
                </a:solidFill>
                <a:latin typeface="Barlow"/>
                <a:ea typeface="Barlow"/>
                <a:cs typeface="Barlow"/>
                <a:sym typeface="Barlow"/>
              </a:rPr>
              <a:t>UE</a:t>
            </a:r>
            <a:endParaRPr b="1">
              <a:solidFill>
                <a:srgbClr val="00799E"/>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1"/>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
                                        <p:tgtEl>
                                          <p:spTgt spid="5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
                                        <p:tgtEl>
                                          <p:spTgt spid="5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
                                        <p:tgtEl>
                                          <p:spTgt spid="578"/>
                                        </p:tgtEl>
                                      </p:cBhvr>
                                    </p:animEffect>
                                  </p:childTnLst>
                                </p:cTn>
                              </p:par>
                              <p:par>
                                <p:cTn fill="hold" nodeType="with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
                                        <p:tgtEl>
                                          <p:spTgt spid="5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
                                        <p:tgtEl>
                                          <p:spTgt spid="579"/>
                                        </p:tgtEl>
                                      </p:cBhvr>
                                    </p:animEffect>
                                  </p:childTnLst>
                                </p:cTn>
                              </p:par>
                              <p:par>
                                <p:cTn fill="hold" nodeType="with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
                                        <p:tgtEl>
                                          <p:spTgt spid="5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
                                        <p:tgtEl>
                                          <p:spTgt spid="580"/>
                                        </p:tgtEl>
                                      </p:cBhvr>
                                    </p:animEffect>
                                  </p:childTnLst>
                                </p:cTn>
                              </p:par>
                              <p:par>
                                <p:cTn fill="hold" nodeType="with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
                                        <p:tgtEl>
                                          <p:spTgt spid="5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
                                        <p:tgtEl>
                                          <p:spTgt spid="581"/>
                                        </p:tgtEl>
                                      </p:cBhvr>
                                    </p:animEffect>
                                  </p:childTnLst>
                                </p:cTn>
                              </p:par>
                              <p:par>
                                <p:cTn fill="hold" nodeType="with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000"/>
                                        <p:tgtEl>
                                          <p:spTgt spid="5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
                                        <p:tgtEl>
                                          <p:spTgt spid="582"/>
                                        </p:tgtEl>
                                      </p:cBhvr>
                                    </p:animEffect>
                                  </p:childTnLst>
                                </p:cTn>
                              </p:par>
                              <p:par>
                                <p:cTn fill="hold" nodeType="with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
                                        <p:tgtEl>
                                          <p:spTgt spid="5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2"/>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Mitigations</a:t>
            </a:r>
            <a:endParaRPr/>
          </a:p>
        </p:txBody>
      </p:sp>
      <p:sp>
        <p:nvSpPr>
          <p:cNvPr id="590" name="Google Shape;590;p62"/>
          <p:cNvSpPr txBox="1"/>
          <p:nvPr>
            <p:ph idx="1" type="body"/>
          </p:nvPr>
        </p:nvSpPr>
        <p:spPr>
          <a:xfrm>
            <a:off x="720000" y="1192100"/>
            <a:ext cx="7566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eNodeB security?! </a:t>
            </a:r>
            <a:endParaRPr sz="1800"/>
          </a:p>
          <a:p>
            <a:pPr indent="-342900" lvl="0" marL="457200" rtl="0" algn="l">
              <a:spcBef>
                <a:spcPts val="0"/>
              </a:spcBef>
              <a:spcAft>
                <a:spcPts val="0"/>
              </a:spcAft>
              <a:buSzPts val="1800"/>
              <a:buChar char="●"/>
            </a:pPr>
            <a:r>
              <a:rPr lang="en" sz="1800"/>
              <a:t>IMEI is not sent to eNodeB until security established to Core Network</a:t>
            </a:r>
            <a:endParaRPr sz="1800"/>
          </a:p>
          <a:p>
            <a:pPr indent="-342900" lvl="0" marL="457200" rtl="0" algn="l">
              <a:spcBef>
                <a:spcPts val="0"/>
              </a:spcBef>
              <a:spcAft>
                <a:spcPts val="0"/>
              </a:spcAft>
              <a:buSzPts val="1800"/>
              <a:buChar char="●"/>
            </a:pPr>
            <a:r>
              <a:rPr lang="en" sz="1800"/>
              <a:t>Encryption Algorithm based on AES</a:t>
            </a:r>
            <a:endParaRPr sz="1800"/>
          </a:p>
          <a:p>
            <a:pPr indent="-330200" lvl="1" marL="914400" rtl="0" algn="l">
              <a:spcBef>
                <a:spcPts val="0"/>
              </a:spcBef>
              <a:spcAft>
                <a:spcPts val="0"/>
              </a:spcAft>
              <a:buSzPts val="1600"/>
              <a:buChar char="○"/>
            </a:pPr>
            <a:r>
              <a:rPr lang="en" sz="1600"/>
              <a:t>Null X algorithm (Null ciphering algorithm, Null integrity protection algorithm</a:t>
            </a:r>
            <a:endParaRPr sz="1600"/>
          </a:p>
          <a:p>
            <a:pPr indent="-342900" lvl="0" marL="457200" rtl="0" algn="l">
              <a:spcBef>
                <a:spcPts val="0"/>
              </a:spcBef>
              <a:spcAft>
                <a:spcPts val="0"/>
              </a:spcAft>
              <a:buSzPts val="1800"/>
              <a:buChar char="●"/>
            </a:pPr>
            <a:r>
              <a:rPr lang="en" sz="1800"/>
              <a:t>Mobility Management is now split apart and in its own entity</a:t>
            </a:r>
            <a:endParaRPr sz="1800"/>
          </a:p>
        </p:txBody>
      </p:sp>
      <p:sp>
        <p:nvSpPr>
          <p:cNvPr id="591" name="Google Shape;591;p62"/>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592" name="Google Shape;592;p62"/>
          <p:cNvPicPr preferRelativeResize="0"/>
          <p:nvPr/>
        </p:nvPicPr>
        <p:blipFill>
          <a:blip r:embed="rId3">
            <a:alphaModFix/>
          </a:blip>
          <a:stretch>
            <a:fillRect/>
          </a:stretch>
        </p:blipFill>
        <p:spPr>
          <a:xfrm>
            <a:off x="3816877" y="3367025"/>
            <a:ext cx="1510250" cy="1510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3"/>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LTE -</a:t>
            </a:r>
            <a:r>
              <a:rPr lang="en" sz="3000"/>
              <a:t> Attack Vectors</a:t>
            </a:r>
            <a:endParaRPr sz="3000"/>
          </a:p>
        </p:txBody>
      </p:sp>
      <p:sp>
        <p:nvSpPr>
          <p:cNvPr id="598" name="Google Shape;598;p63"/>
          <p:cNvSpPr txBox="1"/>
          <p:nvPr>
            <p:ph idx="1" type="body"/>
          </p:nvPr>
        </p:nvSpPr>
        <p:spPr>
          <a:xfrm>
            <a:off x="720000" y="1105750"/>
            <a:ext cx="7349700" cy="3502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LTEinspector  </a:t>
            </a:r>
            <a:endParaRPr sz="1600"/>
          </a:p>
          <a:p>
            <a:pPr indent="-342900" lvl="1" marL="914400" rtl="0" algn="l">
              <a:spcBef>
                <a:spcPts val="0"/>
              </a:spcBef>
              <a:spcAft>
                <a:spcPts val="0"/>
              </a:spcAft>
              <a:buClr>
                <a:srgbClr val="6AA84F"/>
              </a:buClr>
              <a:buSzPts val="1800"/>
              <a:buChar char="○"/>
            </a:pPr>
            <a:r>
              <a:rPr lang="en">
                <a:solidFill>
                  <a:srgbClr val="6AA84F"/>
                </a:solidFill>
              </a:rPr>
              <a:t>Authentication Relay Attacks</a:t>
            </a:r>
            <a:endParaRPr>
              <a:solidFill>
                <a:srgbClr val="6AA84F"/>
              </a:solidFill>
            </a:endParaRPr>
          </a:p>
          <a:p>
            <a:pPr indent="-342900" lvl="1" marL="914400" rtl="0" algn="l">
              <a:spcBef>
                <a:spcPts val="0"/>
              </a:spcBef>
              <a:spcAft>
                <a:spcPts val="0"/>
              </a:spcAft>
              <a:buClr>
                <a:srgbClr val="6AA84F"/>
              </a:buClr>
              <a:buSzPts val="1800"/>
              <a:buChar char="○"/>
            </a:pPr>
            <a:r>
              <a:rPr lang="en">
                <a:solidFill>
                  <a:srgbClr val="6AA84F"/>
                </a:solidFill>
              </a:rPr>
              <a:t>Paging Channel Hijacking Attack</a:t>
            </a:r>
            <a:endParaRPr>
              <a:solidFill>
                <a:srgbClr val="6AA84F"/>
              </a:solidFill>
            </a:endParaRPr>
          </a:p>
          <a:p>
            <a:pPr indent="-342900" lvl="1" marL="914400" rtl="0" algn="l">
              <a:spcBef>
                <a:spcPts val="0"/>
              </a:spcBef>
              <a:spcAft>
                <a:spcPts val="0"/>
              </a:spcAft>
              <a:buClr>
                <a:srgbClr val="6AA84F"/>
              </a:buClr>
              <a:buSzPts val="1800"/>
              <a:buChar char="○"/>
            </a:pPr>
            <a:r>
              <a:rPr lang="en">
                <a:solidFill>
                  <a:srgbClr val="6AA84F"/>
                </a:solidFill>
              </a:rPr>
              <a:t>Panic Attack</a:t>
            </a:r>
            <a:endParaRPr>
              <a:solidFill>
                <a:srgbClr val="6AA84F"/>
              </a:solidFill>
            </a:endParaRPr>
          </a:p>
          <a:p>
            <a:pPr indent="-355600" lvl="0" marL="457200" rtl="0" algn="l">
              <a:spcBef>
                <a:spcPts val="0"/>
              </a:spcBef>
              <a:spcAft>
                <a:spcPts val="0"/>
              </a:spcAft>
              <a:buSzPts val="2000"/>
              <a:buChar char="●"/>
            </a:pPr>
            <a:r>
              <a:rPr lang="en"/>
              <a:t>Actual Implementation Errors for Identifiers allowing location tracking</a:t>
            </a:r>
            <a:endParaRPr/>
          </a:p>
          <a:p>
            <a:pPr indent="-342900" lvl="1" marL="914400" rtl="0" algn="l">
              <a:spcBef>
                <a:spcPts val="0"/>
              </a:spcBef>
              <a:spcAft>
                <a:spcPts val="0"/>
              </a:spcAft>
              <a:buClr>
                <a:srgbClr val="6AA84F"/>
              </a:buClr>
              <a:buSzPts val="1800"/>
              <a:buChar char="○"/>
            </a:pPr>
            <a:r>
              <a:rPr lang="en">
                <a:solidFill>
                  <a:srgbClr val="6AA84F"/>
                </a:solidFill>
              </a:rPr>
              <a:t>Temporary Identifier not being temporary</a:t>
            </a:r>
            <a:endParaRPr>
              <a:solidFill>
                <a:srgbClr val="6AA84F"/>
              </a:solidFill>
            </a:endParaRPr>
          </a:p>
          <a:p>
            <a:pPr indent="-355600" lvl="0" marL="457200" rtl="0" algn="l">
              <a:lnSpc>
                <a:spcPct val="138157"/>
              </a:lnSpc>
              <a:spcBef>
                <a:spcPts val="0"/>
              </a:spcBef>
              <a:spcAft>
                <a:spcPts val="0"/>
              </a:spcAft>
              <a:buSzPts val="2000"/>
              <a:buChar char="●"/>
            </a:pPr>
            <a:r>
              <a:rPr lang="en"/>
              <a:t>Cisco PGW 2200 Remote DOS</a:t>
            </a:r>
            <a:endParaRPr/>
          </a:p>
        </p:txBody>
      </p:sp>
      <p:pic>
        <p:nvPicPr>
          <p:cNvPr id="599" name="Google Shape;599;p63"/>
          <p:cNvPicPr preferRelativeResize="0"/>
          <p:nvPr/>
        </p:nvPicPr>
        <p:blipFill rotWithShape="1">
          <a:blip r:embed="rId3">
            <a:alphaModFix/>
          </a:blip>
          <a:srcRect b="0" l="0" r="0" t="0"/>
          <a:stretch/>
        </p:blipFill>
        <p:spPr>
          <a:xfrm flipH="1">
            <a:off x="8038233" y="-4"/>
            <a:ext cx="1105767" cy="1105750"/>
          </a:xfrm>
          <a:prstGeom prst="rect">
            <a:avLst/>
          </a:prstGeom>
          <a:noFill/>
          <a:ln>
            <a:noFill/>
          </a:ln>
        </p:spPr>
      </p:pic>
      <p:sp>
        <p:nvSpPr>
          <p:cNvPr id="600" name="Google Shape;600;p63"/>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601" name="Google Shape;601;p63"/>
          <p:cNvPicPr preferRelativeResize="0"/>
          <p:nvPr/>
        </p:nvPicPr>
        <p:blipFill rotWithShape="1">
          <a:blip r:embed="rId4">
            <a:alphaModFix/>
          </a:blip>
          <a:srcRect b="0" l="0" r="0" t="0"/>
          <a:stretch/>
        </p:blipFill>
        <p:spPr>
          <a:xfrm>
            <a:off x="4838125" y="3564075"/>
            <a:ext cx="3334501" cy="14248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xEl>
                                              <p:pRg end="0" st="0"/>
                                            </p:txEl>
                                          </p:spTgt>
                                        </p:tgtEl>
                                        <p:attrNameLst>
                                          <p:attrName>style.visibility</p:attrName>
                                        </p:attrNameLst>
                                      </p:cBhvr>
                                      <p:to>
                                        <p:strVal val="visible"/>
                                      </p:to>
                                    </p:set>
                                    <p:animEffect filter="fade" transition="in">
                                      <p:cBhvr>
                                        <p:cTn dur="1"/>
                                        <p:tgtEl>
                                          <p:spTgt spid="5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xEl>
                                              <p:pRg end="1" st="1"/>
                                            </p:txEl>
                                          </p:spTgt>
                                        </p:tgtEl>
                                        <p:attrNameLst>
                                          <p:attrName>style.visibility</p:attrName>
                                        </p:attrNameLst>
                                      </p:cBhvr>
                                      <p:to>
                                        <p:strVal val="visible"/>
                                      </p:to>
                                    </p:set>
                                    <p:animEffect filter="fade" transition="in">
                                      <p:cBhvr>
                                        <p:cTn dur="1"/>
                                        <p:tgtEl>
                                          <p:spTgt spid="5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xEl>
                                              <p:pRg end="2" st="2"/>
                                            </p:txEl>
                                          </p:spTgt>
                                        </p:tgtEl>
                                        <p:attrNameLst>
                                          <p:attrName>style.visibility</p:attrName>
                                        </p:attrNameLst>
                                      </p:cBhvr>
                                      <p:to>
                                        <p:strVal val="visible"/>
                                      </p:to>
                                    </p:set>
                                    <p:animEffect filter="fade" transition="in">
                                      <p:cBhvr>
                                        <p:cTn dur="1"/>
                                        <p:tgtEl>
                                          <p:spTgt spid="5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xEl>
                                              <p:pRg end="3" st="3"/>
                                            </p:txEl>
                                          </p:spTgt>
                                        </p:tgtEl>
                                        <p:attrNameLst>
                                          <p:attrName>style.visibility</p:attrName>
                                        </p:attrNameLst>
                                      </p:cBhvr>
                                      <p:to>
                                        <p:strVal val="visible"/>
                                      </p:to>
                                    </p:set>
                                    <p:animEffect filter="fade" transition="in">
                                      <p:cBhvr>
                                        <p:cTn dur="1"/>
                                        <p:tgtEl>
                                          <p:spTgt spid="5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xEl>
                                              <p:pRg end="4" st="4"/>
                                            </p:txEl>
                                          </p:spTgt>
                                        </p:tgtEl>
                                        <p:attrNameLst>
                                          <p:attrName>style.visibility</p:attrName>
                                        </p:attrNameLst>
                                      </p:cBhvr>
                                      <p:to>
                                        <p:strVal val="visible"/>
                                      </p:to>
                                    </p:set>
                                    <p:animEffect filter="fade" transition="in">
                                      <p:cBhvr>
                                        <p:cTn dur="1"/>
                                        <p:tgtEl>
                                          <p:spTgt spid="59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xEl>
                                              <p:pRg end="5" st="5"/>
                                            </p:txEl>
                                          </p:spTgt>
                                        </p:tgtEl>
                                        <p:attrNameLst>
                                          <p:attrName>style.visibility</p:attrName>
                                        </p:attrNameLst>
                                      </p:cBhvr>
                                      <p:to>
                                        <p:strVal val="visible"/>
                                      </p:to>
                                    </p:set>
                                    <p:animEffect filter="fade" transition="in">
                                      <p:cBhvr>
                                        <p:cTn dur="1"/>
                                        <p:tgtEl>
                                          <p:spTgt spid="59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xEl>
                                              <p:pRg end="6" st="6"/>
                                            </p:txEl>
                                          </p:spTgt>
                                        </p:tgtEl>
                                        <p:attrNameLst>
                                          <p:attrName>style.visibility</p:attrName>
                                        </p:attrNameLst>
                                      </p:cBhvr>
                                      <p:to>
                                        <p:strVal val="visible"/>
                                      </p:to>
                                    </p:set>
                                    <p:animEffect filter="fade" transition="in">
                                      <p:cBhvr>
                                        <p:cTn dur="1"/>
                                        <p:tgtEl>
                                          <p:spTgt spid="59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txBox="1"/>
          <p:nvPr>
            <p:ph type="title"/>
          </p:nvPr>
        </p:nvSpPr>
        <p:spPr>
          <a:xfrm>
            <a:off x="265500" y="1209075"/>
            <a:ext cx="4045200" cy="15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77C2"/>
                </a:solidFill>
              </a:rPr>
              <a:t>What to cover</a:t>
            </a:r>
            <a:endParaRPr>
              <a:solidFill>
                <a:srgbClr val="0077C2"/>
              </a:solidFill>
            </a:endParaRPr>
          </a:p>
        </p:txBody>
      </p:sp>
      <p:sp>
        <p:nvSpPr>
          <p:cNvPr id="277" name="Google Shape;277;p37"/>
          <p:cNvSpPr txBox="1"/>
          <p:nvPr>
            <p:ph idx="2" type="body"/>
          </p:nvPr>
        </p:nvSpPr>
        <p:spPr>
          <a:xfrm>
            <a:off x="4680150" y="377800"/>
            <a:ext cx="4267500" cy="4041600"/>
          </a:xfrm>
          <a:prstGeom prst="rect">
            <a:avLst/>
          </a:prstGeom>
        </p:spPr>
        <p:txBody>
          <a:bodyPr anchorCtr="0" anchor="ctr"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solidFill>
                  <a:schemeClr val="accent1"/>
                </a:solidFill>
              </a:rPr>
              <a:t>2G</a:t>
            </a:r>
            <a:r>
              <a:rPr lang="en" sz="1800"/>
              <a:t>: GSM. Digital Technology! Voice and Data. Circuit Switched.</a:t>
            </a:r>
            <a:endParaRPr sz="1800"/>
          </a:p>
          <a:p>
            <a:pPr indent="0" lvl="0" marL="457200" rtl="0" algn="l">
              <a:lnSpc>
                <a:spcPct val="100000"/>
              </a:lnSpc>
              <a:spcBef>
                <a:spcPts val="0"/>
              </a:spcBef>
              <a:spcAft>
                <a:spcPts val="0"/>
              </a:spcAft>
              <a:buNone/>
            </a:pPr>
            <a:r>
              <a:t/>
            </a:r>
            <a:endParaRPr sz="1800"/>
          </a:p>
          <a:p>
            <a:pPr indent="-342900" lvl="0" marL="457200" rtl="0" algn="l">
              <a:lnSpc>
                <a:spcPct val="100000"/>
              </a:lnSpc>
              <a:spcBef>
                <a:spcPts val="0"/>
              </a:spcBef>
              <a:spcAft>
                <a:spcPts val="0"/>
              </a:spcAft>
              <a:buSzPts val="1800"/>
              <a:buChar char="●"/>
            </a:pPr>
            <a:r>
              <a:rPr lang="en" sz="1800">
                <a:solidFill>
                  <a:schemeClr val="accent1"/>
                </a:solidFill>
              </a:rPr>
              <a:t>GPRS</a:t>
            </a:r>
            <a:r>
              <a:rPr lang="en" sz="1800"/>
              <a:t>: Both Circuit and Packet Switched! </a:t>
            </a:r>
            <a:endParaRPr sz="1800"/>
          </a:p>
          <a:p>
            <a:pPr indent="0" lvl="0" marL="457200" rtl="0" algn="l">
              <a:lnSpc>
                <a:spcPct val="100000"/>
              </a:lnSpc>
              <a:spcBef>
                <a:spcPts val="0"/>
              </a:spcBef>
              <a:spcAft>
                <a:spcPts val="0"/>
              </a:spcAft>
              <a:buNone/>
            </a:pPr>
            <a:r>
              <a:t/>
            </a:r>
            <a:endParaRPr sz="1800"/>
          </a:p>
          <a:p>
            <a:pPr indent="-342900" lvl="0" marL="457200" rtl="0" algn="l">
              <a:lnSpc>
                <a:spcPct val="100000"/>
              </a:lnSpc>
              <a:spcBef>
                <a:spcPts val="0"/>
              </a:spcBef>
              <a:spcAft>
                <a:spcPts val="0"/>
              </a:spcAft>
              <a:buSzPts val="1800"/>
              <a:buChar char="●"/>
            </a:pPr>
            <a:r>
              <a:rPr lang="en" sz="1800">
                <a:solidFill>
                  <a:schemeClr val="accent1"/>
                </a:solidFill>
              </a:rPr>
              <a:t>3g</a:t>
            </a:r>
            <a:r>
              <a:rPr lang="en" sz="1800"/>
              <a:t>: UMTS.</a:t>
            </a:r>
            <a:endParaRPr sz="1800"/>
          </a:p>
          <a:p>
            <a:pPr indent="0" lvl="0" marL="457200" rtl="0" algn="l">
              <a:lnSpc>
                <a:spcPct val="100000"/>
              </a:lnSpc>
              <a:spcBef>
                <a:spcPts val="0"/>
              </a:spcBef>
              <a:spcAft>
                <a:spcPts val="0"/>
              </a:spcAft>
              <a:buNone/>
            </a:pPr>
            <a:r>
              <a:t/>
            </a:r>
            <a:endParaRPr sz="1800"/>
          </a:p>
          <a:p>
            <a:pPr indent="-342900" lvl="0" marL="457200" rtl="0" algn="l">
              <a:lnSpc>
                <a:spcPct val="100000"/>
              </a:lnSpc>
              <a:spcBef>
                <a:spcPts val="0"/>
              </a:spcBef>
              <a:spcAft>
                <a:spcPts val="0"/>
              </a:spcAft>
              <a:buSzPts val="1800"/>
              <a:buChar char="●"/>
            </a:pPr>
            <a:r>
              <a:rPr lang="en" sz="1800">
                <a:solidFill>
                  <a:schemeClr val="accent1"/>
                </a:solidFill>
              </a:rPr>
              <a:t>LTE</a:t>
            </a:r>
            <a:r>
              <a:rPr lang="en" sz="1800"/>
              <a:t>: Evolved packet core! </a:t>
            </a:r>
            <a:endParaRPr sz="1800"/>
          </a:p>
          <a:p>
            <a:pPr indent="0" lvl="0" marL="457200" rtl="0" algn="l">
              <a:lnSpc>
                <a:spcPct val="100000"/>
              </a:lnSpc>
              <a:spcBef>
                <a:spcPts val="0"/>
              </a:spcBef>
              <a:spcAft>
                <a:spcPts val="0"/>
              </a:spcAft>
              <a:buNone/>
            </a:pPr>
            <a:r>
              <a:t/>
            </a:r>
            <a:endParaRPr sz="1800"/>
          </a:p>
          <a:p>
            <a:pPr indent="-342900" lvl="0" marL="457200" rtl="0" algn="l">
              <a:lnSpc>
                <a:spcPct val="100000"/>
              </a:lnSpc>
              <a:spcBef>
                <a:spcPts val="0"/>
              </a:spcBef>
              <a:spcAft>
                <a:spcPts val="0"/>
              </a:spcAft>
              <a:buSzPts val="1800"/>
              <a:buChar char="●"/>
            </a:pPr>
            <a:r>
              <a:rPr lang="en" sz="1800">
                <a:solidFill>
                  <a:schemeClr val="accent1"/>
                </a:solidFill>
              </a:rPr>
              <a:t>4G</a:t>
            </a:r>
            <a:r>
              <a:rPr lang="en" sz="1800"/>
              <a:t>: LTE Advanced. VoLTE, IPv6, IMS. </a:t>
            </a:r>
            <a:endParaRPr sz="1800"/>
          </a:p>
          <a:p>
            <a:pPr indent="0" lvl="0" marL="457200" rtl="0" algn="l">
              <a:lnSpc>
                <a:spcPct val="100000"/>
              </a:lnSpc>
              <a:spcBef>
                <a:spcPts val="0"/>
              </a:spcBef>
              <a:spcAft>
                <a:spcPts val="0"/>
              </a:spcAft>
              <a:buNone/>
            </a:pPr>
            <a:r>
              <a:t/>
            </a:r>
            <a:endParaRPr sz="1800"/>
          </a:p>
          <a:p>
            <a:pPr indent="-342900" lvl="0" marL="457200" rtl="0" algn="l">
              <a:lnSpc>
                <a:spcPct val="100000"/>
              </a:lnSpc>
              <a:spcBef>
                <a:spcPts val="0"/>
              </a:spcBef>
              <a:spcAft>
                <a:spcPts val="0"/>
              </a:spcAft>
              <a:buSzPts val="1800"/>
              <a:buChar char="●"/>
            </a:pPr>
            <a:r>
              <a:rPr lang="en" sz="1800">
                <a:solidFill>
                  <a:schemeClr val="accent1"/>
                </a:solidFill>
              </a:rPr>
              <a:t>5G</a:t>
            </a:r>
            <a:r>
              <a:rPr lang="en" sz="1800"/>
              <a:t>: NR. Virtualization. Network slicing. Functionality generally split into “functions” instead of devices.</a:t>
            </a:r>
            <a:endParaRPr sz="1800"/>
          </a:p>
        </p:txBody>
      </p:sp>
      <p:sp>
        <p:nvSpPr>
          <p:cNvPr id="278" name="Google Shape;27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79" name="Google Shape;279;p37"/>
          <p:cNvPicPr preferRelativeResize="0"/>
          <p:nvPr/>
        </p:nvPicPr>
        <p:blipFill>
          <a:blip r:embed="rId3">
            <a:alphaModFix/>
          </a:blip>
          <a:stretch>
            <a:fillRect/>
          </a:stretch>
        </p:blipFill>
        <p:spPr>
          <a:xfrm>
            <a:off x="1055650" y="2396675"/>
            <a:ext cx="2464900" cy="2464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0" st="0"/>
                                            </p:txEl>
                                          </p:spTgt>
                                        </p:tgtEl>
                                        <p:attrNameLst>
                                          <p:attrName>style.visibility</p:attrName>
                                        </p:attrNameLst>
                                      </p:cBhvr>
                                      <p:to>
                                        <p:strVal val="visible"/>
                                      </p:to>
                                    </p:set>
                                    <p:animEffect filter="fade" transition="in">
                                      <p:cBhvr>
                                        <p:cTn dur="1"/>
                                        <p:tgtEl>
                                          <p:spTgt spid="2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1" st="1"/>
                                            </p:txEl>
                                          </p:spTgt>
                                        </p:tgtEl>
                                        <p:attrNameLst>
                                          <p:attrName>style.visibility</p:attrName>
                                        </p:attrNameLst>
                                      </p:cBhvr>
                                      <p:to>
                                        <p:strVal val="visible"/>
                                      </p:to>
                                    </p:set>
                                    <p:animEffect filter="fade" transition="in">
                                      <p:cBhvr>
                                        <p:cTn dur="1"/>
                                        <p:tgtEl>
                                          <p:spTgt spid="2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2" st="2"/>
                                            </p:txEl>
                                          </p:spTgt>
                                        </p:tgtEl>
                                        <p:attrNameLst>
                                          <p:attrName>style.visibility</p:attrName>
                                        </p:attrNameLst>
                                      </p:cBhvr>
                                      <p:to>
                                        <p:strVal val="visible"/>
                                      </p:to>
                                    </p:set>
                                    <p:animEffect filter="fade" transition="in">
                                      <p:cBhvr>
                                        <p:cTn dur="1"/>
                                        <p:tgtEl>
                                          <p:spTgt spid="2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3" st="3"/>
                                            </p:txEl>
                                          </p:spTgt>
                                        </p:tgtEl>
                                        <p:attrNameLst>
                                          <p:attrName>style.visibility</p:attrName>
                                        </p:attrNameLst>
                                      </p:cBhvr>
                                      <p:to>
                                        <p:strVal val="visible"/>
                                      </p:to>
                                    </p:set>
                                    <p:animEffect filter="fade" transition="in">
                                      <p:cBhvr>
                                        <p:cTn dur="1"/>
                                        <p:tgtEl>
                                          <p:spTgt spid="2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4" st="4"/>
                                            </p:txEl>
                                          </p:spTgt>
                                        </p:tgtEl>
                                        <p:attrNameLst>
                                          <p:attrName>style.visibility</p:attrName>
                                        </p:attrNameLst>
                                      </p:cBhvr>
                                      <p:to>
                                        <p:strVal val="visible"/>
                                      </p:to>
                                    </p:set>
                                    <p:animEffect filter="fade" transition="in">
                                      <p:cBhvr>
                                        <p:cTn dur="1"/>
                                        <p:tgtEl>
                                          <p:spTgt spid="27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5" st="5"/>
                                            </p:txEl>
                                          </p:spTgt>
                                        </p:tgtEl>
                                        <p:attrNameLst>
                                          <p:attrName>style.visibility</p:attrName>
                                        </p:attrNameLst>
                                      </p:cBhvr>
                                      <p:to>
                                        <p:strVal val="visible"/>
                                      </p:to>
                                    </p:set>
                                    <p:animEffect filter="fade" transition="in">
                                      <p:cBhvr>
                                        <p:cTn dur="1"/>
                                        <p:tgtEl>
                                          <p:spTgt spid="27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6" st="6"/>
                                            </p:txEl>
                                          </p:spTgt>
                                        </p:tgtEl>
                                        <p:attrNameLst>
                                          <p:attrName>style.visibility</p:attrName>
                                        </p:attrNameLst>
                                      </p:cBhvr>
                                      <p:to>
                                        <p:strVal val="visible"/>
                                      </p:to>
                                    </p:set>
                                    <p:animEffect filter="fade" transition="in">
                                      <p:cBhvr>
                                        <p:cTn dur="1"/>
                                        <p:tgtEl>
                                          <p:spTgt spid="27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7" st="7"/>
                                            </p:txEl>
                                          </p:spTgt>
                                        </p:tgtEl>
                                        <p:attrNameLst>
                                          <p:attrName>style.visibility</p:attrName>
                                        </p:attrNameLst>
                                      </p:cBhvr>
                                      <p:to>
                                        <p:strVal val="visible"/>
                                      </p:to>
                                    </p:set>
                                    <p:animEffect filter="fade" transition="in">
                                      <p:cBhvr>
                                        <p:cTn dur="1"/>
                                        <p:tgtEl>
                                          <p:spTgt spid="27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8" st="8"/>
                                            </p:txEl>
                                          </p:spTgt>
                                        </p:tgtEl>
                                        <p:attrNameLst>
                                          <p:attrName>style.visibility</p:attrName>
                                        </p:attrNameLst>
                                      </p:cBhvr>
                                      <p:to>
                                        <p:strVal val="visible"/>
                                      </p:to>
                                    </p:set>
                                    <p:animEffect filter="fade" transition="in">
                                      <p:cBhvr>
                                        <p:cTn dur="1"/>
                                        <p:tgtEl>
                                          <p:spTgt spid="27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9" st="9"/>
                                            </p:txEl>
                                          </p:spTgt>
                                        </p:tgtEl>
                                        <p:attrNameLst>
                                          <p:attrName>style.visibility</p:attrName>
                                        </p:attrNameLst>
                                      </p:cBhvr>
                                      <p:to>
                                        <p:strVal val="visible"/>
                                      </p:to>
                                    </p:set>
                                    <p:animEffect filter="fade" transition="in">
                                      <p:cBhvr>
                                        <p:cTn dur="1"/>
                                        <p:tgtEl>
                                          <p:spTgt spid="27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10" st="10"/>
                                            </p:txEl>
                                          </p:spTgt>
                                        </p:tgtEl>
                                        <p:attrNameLst>
                                          <p:attrName>style.visibility</p:attrName>
                                        </p:attrNameLst>
                                      </p:cBhvr>
                                      <p:to>
                                        <p:strVal val="visible"/>
                                      </p:to>
                                    </p:set>
                                    <p:animEffect filter="fade" transition="in">
                                      <p:cBhvr>
                                        <p:cTn dur="1"/>
                                        <p:tgtEl>
                                          <p:spTgt spid="277">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64"/>
          <p:cNvPicPr preferRelativeResize="0"/>
          <p:nvPr/>
        </p:nvPicPr>
        <p:blipFill>
          <a:blip r:embed="rId3">
            <a:alphaModFix/>
          </a:blip>
          <a:stretch>
            <a:fillRect/>
          </a:stretch>
        </p:blipFill>
        <p:spPr>
          <a:xfrm>
            <a:off x="1600200" y="520000"/>
            <a:ext cx="5943600" cy="4276725"/>
          </a:xfrm>
          <a:prstGeom prst="rect">
            <a:avLst/>
          </a:prstGeom>
          <a:noFill/>
          <a:ln>
            <a:noFill/>
          </a:ln>
        </p:spPr>
      </p:pic>
      <p:pic>
        <p:nvPicPr>
          <p:cNvPr id="607" name="Google Shape;607;p64"/>
          <p:cNvPicPr preferRelativeResize="0"/>
          <p:nvPr/>
        </p:nvPicPr>
        <p:blipFill rotWithShape="1">
          <a:blip r:embed="rId4">
            <a:alphaModFix/>
          </a:blip>
          <a:srcRect b="0" l="0" r="0" t="0"/>
          <a:stretch/>
        </p:blipFill>
        <p:spPr>
          <a:xfrm>
            <a:off x="998768" y="0"/>
            <a:ext cx="7146465" cy="5143501"/>
          </a:xfrm>
          <a:prstGeom prst="rect">
            <a:avLst/>
          </a:prstGeom>
          <a:noFill/>
          <a:ln>
            <a:noFill/>
          </a:ln>
        </p:spPr>
      </p:pic>
      <p:sp>
        <p:nvSpPr>
          <p:cNvPr id="608" name="Google Shape;608;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09" name="Google Shape;609;p64"/>
          <p:cNvSpPr/>
          <p:nvPr/>
        </p:nvSpPr>
        <p:spPr>
          <a:xfrm>
            <a:off x="5372850" y="3602125"/>
            <a:ext cx="1093800" cy="1194600"/>
          </a:xfrm>
          <a:prstGeom prst="frame">
            <a:avLst>
              <a:gd fmla="val 12500" name="adj1"/>
            </a:avLst>
          </a:prstGeom>
          <a:solidFill>
            <a:srgbClr val="8E7CC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5"/>
          <p:cNvSpPr txBox="1"/>
          <p:nvPr>
            <p:ph type="title"/>
          </p:nvPr>
        </p:nvSpPr>
        <p:spPr>
          <a:xfrm>
            <a:off x="265500" y="929275"/>
            <a:ext cx="4045200" cy="17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4G</a:t>
            </a:r>
            <a:endParaRPr/>
          </a:p>
        </p:txBody>
      </p:sp>
      <p:sp>
        <p:nvSpPr>
          <p:cNvPr id="615" name="Google Shape;615;p65"/>
          <p:cNvSpPr txBox="1"/>
          <p:nvPr>
            <p:ph idx="1" type="subTitle"/>
          </p:nvPr>
        </p:nvSpPr>
        <p:spPr>
          <a:xfrm>
            <a:off x="265500" y="1718650"/>
            <a:ext cx="4045200" cy="262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LTE Advanced, LTE Advanced Pro</a:t>
            </a:r>
            <a:endParaRPr/>
          </a:p>
          <a:p>
            <a:pPr indent="0" lvl="0" marL="0" rtl="0" algn="ctr">
              <a:spcBef>
                <a:spcPts val="0"/>
              </a:spcBef>
              <a:spcAft>
                <a:spcPts val="0"/>
              </a:spcAft>
              <a:buNone/>
            </a:pPr>
            <a:r>
              <a:t/>
            </a:r>
            <a:endParaRPr/>
          </a:p>
        </p:txBody>
      </p:sp>
      <p:sp>
        <p:nvSpPr>
          <p:cNvPr id="616" name="Google Shape;616;p6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55600" lvl="2" marL="457200" rtl="0" algn="l">
              <a:lnSpc>
                <a:spcPct val="115000"/>
              </a:lnSpc>
              <a:spcBef>
                <a:spcPts val="0"/>
              </a:spcBef>
              <a:spcAft>
                <a:spcPts val="0"/>
              </a:spcAft>
              <a:buClr>
                <a:srgbClr val="4E5EA3"/>
              </a:buClr>
              <a:buSzPts val="2000"/>
              <a:buFont typeface="Barlow"/>
              <a:buChar char="●"/>
            </a:pPr>
            <a:r>
              <a:rPr lang="en" sz="2000">
                <a:solidFill>
                  <a:srgbClr val="4E5EA3"/>
                </a:solidFill>
              </a:rPr>
              <a:t>IPv6 expansions</a:t>
            </a:r>
            <a:endParaRPr sz="2000">
              <a:solidFill>
                <a:srgbClr val="4E5EA3"/>
              </a:solidFill>
            </a:endParaRPr>
          </a:p>
          <a:p>
            <a:pPr indent="-355600" lvl="2" marL="457200" rtl="0" algn="l">
              <a:lnSpc>
                <a:spcPct val="115000"/>
              </a:lnSpc>
              <a:spcBef>
                <a:spcPts val="0"/>
              </a:spcBef>
              <a:spcAft>
                <a:spcPts val="0"/>
              </a:spcAft>
              <a:buClr>
                <a:srgbClr val="4E5EA3"/>
              </a:buClr>
              <a:buSzPts val="2000"/>
              <a:buFont typeface="Barlow"/>
              <a:buChar char="●"/>
            </a:pPr>
            <a:r>
              <a:rPr lang="en" sz="2000">
                <a:solidFill>
                  <a:srgbClr val="4E5EA3"/>
                </a:solidFill>
              </a:rPr>
              <a:t>Adaptive modulation</a:t>
            </a:r>
            <a:endParaRPr sz="2000">
              <a:solidFill>
                <a:srgbClr val="4E5EA3"/>
              </a:solidFill>
            </a:endParaRPr>
          </a:p>
          <a:p>
            <a:pPr indent="-355600" lvl="2" marL="457200" rtl="0" algn="l">
              <a:lnSpc>
                <a:spcPct val="115000"/>
              </a:lnSpc>
              <a:spcBef>
                <a:spcPts val="0"/>
              </a:spcBef>
              <a:spcAft>
                <a:spcPts val="0"/>
              </a:spcAft>
              <a:buClr>
                <a:srgbClr val="4E5EA3"/>
              </a:buClr>
              <a:buSzPts val="2000"/>
              <a:buFont typeface="Barlow"/>
              <a:buChar char="●"/>
            </a:pPr>
            <a:r>
              <a:rPr lang="en" sz="2000">
                <a:solidFill>
                  <a:srgbClr val="4E5EA3"/>
                </a:solidFill>
              </a:rPr>
              <a:t>Time varying channel</a:t>
            </a:r>
            <a:endParaRPr sz="2000">
              <a:solidFill>
                <a:srgbClr val="4E5EA3"/>
              </a:solidFill>
            </a:endParaRPr>
          </a:p>
          <a:p>
            <a:pPr indent="-355600" lvl="2" marL="457200" rtl="0" algn="l">
              <a:lnSpc>
                <a:spcPct val="115000"/>
              </a:lnSpc>
              <a:spcBef>
                <a:spcPts val="0"/>
              </a:spcBef>
              <a:spcAft>
                <a:spcPts val="0"/>
              </a:spcAft>
              <a:buClr>
                <a:srgbClr val="4E5EA3"/>
              </a:buClr>
              <a:buSzPts val="2000"/>
              <a:buFont typeface="Barlow"/>
              <a:buChar char="●"/>
            </a:pPr>
            <a:r>
              <a:rPr lang="en" sz="2000">
                <a:solidFill>
                  <a:srgbClr val="4E5EA3"/>
                </a:solidFill>
              </a:rPr>
              <a:t>Voice over LTE</a:t>
            </a:r>
            <a:endParaRPr sz="2000">
              <a:solidFill>
                <a:srgbClr val="4E5EA3"/>
              </a:solidFill>
            </a:endParaRPr>
          </a:p>
          <a:p>
            <a:pPr indent="-355600" lvl="2" marL="457200" rtl="0" algn="l">
              <a:lnSpc>
                <a:spcPct val="115000"/>
              </a:lnSpc>
              <a:spcBef>
                <a:spcPts val="0"/>
              </a:spcBef>
              <a:spcAft>
                <a:spcPts val="0"/>
              </a:spcAft>
              <a:buClr>
                <a:srgbClr val="4E5EA3"/>
              </a:buClr>
              <a:buSzPts val="2000"/>
              <a:buFont typeface="Barlow"/>
              <a:buChar char="●"/>
            </a:pPr>
            <a:r>
              <a:rPr lang="en" sz="2000">
                <a:solidFill>
                  <a:srgbClr val="4E5EA3"/>
                </a:solidFill>
              </a:rPr>
              <a:t>Carrier Aggregation (LTE Advanced) and enhanced carrier aggregation (LTE Advanced Pro)</a:t>
            </a:r>
            <a:endParaRPr sz="2000">
              <a:solidFill>
                <a:srgbClr val="4E5EA3"/>
              </a:solidFill>
            </a:endParaRPr>
          </a:p>
          <a:p>
            <a:pPr indent="-355600" lvl="2" marL="457200" rtl="0" algn="l">
              <a:lnSpc>
                <a:spcPct val="115000"/>
              </a:lnSpc>
              <a:spcBef>
                <a:spcPts val="0"/>
              </a:spcBef>
              <a:spcAft>
                <a:spcPts val="0"/>
              </a:spcAft>
              <a:buClr>
                <a:srgbClr val="4E5EA3"/>
              </a:buClr>
              <a:buSzPts val="2000"/>
              <a:buFont typeface="Barlow"/>
              <a:buChar char="●"/>
            </a:pPr>
            <a:r>
              <a:rPr lang="en" sz="2000" u="sng">
                <a:solidFill>
                  <a:srgbClr val="4E5EA3"/>
                </a:solidFill>
              </a:rPr>
              <a:t>IP Multimedia Subsystem </a:t>
            </a:r>
            <a:endParaRPr sz="2000">
              <a:solidFill>
                <a:srgbClr val="4E5EA3"/>
              </a:solidFill>
              <a:highlight>
                <a:schemeClr val="dk1"/>
              </a:highlight>
            </a:endParaRPr>
          </a:p>
        </p:txBody>
      </p:sp>
      <p:sp>
        <p:nvSpPr>
          <p:cNvPr id="617" name="Google Shape;617;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618" name="Google Shape;618;p65"/>
          <p:cNvGrpSpPr/>
          <p:nvPr/>
        </p:nvGrpSpPr>
        <p:grpSpPr>
          <a:xfrm>
            <a:off x="8572441" y="41151"/>
            <a:ext cx="571557" cy="540178"/>
            <a:chOff x="8078976" y="1716063"/>
            <a:chExt cx="517433" cy="489026"/>
          </a:xfrm>
        </p:grpSpPr>
        <p:sp>
          <p:nvSpPr>
            <p:cNvPr id="619" name="Google Shape;619;p65"/>
            <p:cNvSpPr/>
            <p:nvPr/>
          </p:nvSpPr>
          <p:spPr>
            <a:xfrm>
              <a:off x="8078976" y="2003230"/>
              <a:ext cx="201860" cy="201860"/>
            </a:xfrm>
            <a:custGeom>
              <a:rect b="b" l="l" r="r" t="t"/>
              <a:pathLst>
                <a:path extrusionOk="0" h="4826" w="4826">
                  <a:moveTo>
                    <a:pt x="2429" y="0"/>
                  </a:moveTo>
                  <a:cubicBezTo>
                    <a:pt x="1846" y="1036"/>
                    <a:pt x="1036" y="1846"/>
                    <a:pt x="0" y="2396"/>
                  </a:cubicBezTo>
                  <a:cubicBezTo>
                    <a:pt x="1036" y="2979"/>
                    <a:pt x="1846" y="3789"/>
                    <a:pt x="2429" y="4825"/>
                  </a:cubicBezTo>
                  <a:cubicBezTo>
                    <a:pt x="2979" y="3789"/>
                    <a:pt x="3789" y="2979"/>
                    <a:pt x="4825" y="2396"/>
                  </a:cubicBezTo>
                  <a:cubicBezTo>
                    <a:pt x="3789" y="1846"/>
                    <a:pt x="2979" y="1036"/>
                    <a:pt x="2429"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5"/>
            <p:cNvSpPr/>
            <p:nvPr/>
          </p:nvSpPr>
          <p:spPr>
            <a:xfrm>
              <a:off x="8284836" y="1716063"/>
              <a:ext cx="311573" cy="310235"/>
            </a:xfrm>
            <a:custGeom>
              <a:rect b="b" l="l" r="r" t="t"/>
              <a:pathLst>
                <a:path extrusionOk="0" h="7417" w="7449">
                  <a:moveTo>
                    <a:pt x="3724" y="1"/>
                  </a:moveTo>
                  <a:cubicBezTo>
                    <a:pt x="2850" y="1555"/>
                    <a:pt x="1587" y="2851"/>
                    <a:pt x="0" y="3725"/>
                  </a:cubicBezTo>
                  <a:cubicBezTo>
                    <a:pt x="1587" y="4567"/>
                    <a:pt x="2850" y="5862"/>
                    <a:pt x="3724" y="7417"/>
                  </a:cubicBezTo>
                  <a:cubicBezTo>
                    <a:pt x="4566" y="5862"/>
                    <a:pt x="5862" y="4567"/>
                    <a:pt x="7448" y="3725"/>
                  </a:cubicBezTo>
                  <a:cubicBezTo>
                    <a:pt x="5862" y="2851"/>
                    <a:pt x="4566" y="1555"/>
                    <a:pt x="372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1" name="Google Shape;621;p65"/>
          <p:cNvPicPr preferRelativeResize="0"/>
          <p:nvPr/>
        </p:nvPicPr>
        <p:blipFill>
          <a:blip r:embed="rId3">
            <a:alphaModFix/>
          </a:blip>
          <a:stretch>
            <a:fillRect/>
          </a:stretch>
        </p:blipFill>
        <p:spPr>
          <a:xfrm>
            <a:off x="1116438" y="2664225"/>
            <a:ext cx="2343325" cy="23433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id="626" name="Google Shape;626;p66"/>
          <p:cNvPicPr preferRelativeResize="0"/>
          <p:nvPr/>
        </p:nvPicPr>
        <p:blipFill>
          <a:blip r:embed="rId3">
            <a:alphaModFix/>
          </a:blip>
          <a:stretch>
            <a:fillRect/>
          </a:stretch>
        </p:blipFill>
        <p:spPr>
          <a:xfrm>
            <a:off x="3644625" y="1751500"/>
            <a:ext cx="5102527" cy="2213549"/>
          </a:xfrm>
          <a:prstGeom prst="rect">
            <a:avLst/>
          </a:prstGeom>
          <a:noFill/>
          <a:ln>
            <a:noFill/>
          </a:ln>
        </p:spPr>
      </p:pic>
      <p:sp>
        <p:nvSpPr>
          <p:cNvPr id="627" name="Google Shape;627;p66"/>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4G - LTE Adv - Network Architecture</a:t>
            </a:r>
            <a:endParaRPr/>
          </a:p>
        </p:txBody>
      </p:sp>
      <p:sp>
        <p:nvSpPr>
          <p:cNvPr id="628" name="Google Shape;628;p66"/>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Same network architecture as 3.95G</a:t>
            </a:r>
            <a:endParaRPr sz="1800"/>
          </a:p>
          <a:p>
            <a:pPr indent="-342900" lvl="0" marL="457200" rtl="0" algn="l">
              <a:spcBef>
                <a:spcPts val="0"/>
              </a:spcBef>
              <a:spcAft>
                <a:spcPts val="0"/>
              </a:spcAft>
              <a:buSzPts val="1800"/>
              <a:buChar char="●"/>
            </a:pPr>
            <a:r>
              <a:rPr lang="en" sz="1800"/>
              <a:t>UE</a:t>
            </a:r>
            <a:endParaRPr sz="1800"/>
          </a:p>
          <a:p>
            <a:pPr indent="-342900" lvl="0" marL="457200" rtl="0" algn="l">
              <a:spcBef>
                <a:spcPts val="0"/>
              </a:spcBef>
              <a:spcAft>
                <a:spcPts val="0"/>
              </a:spcAft>
              <a:buSzPts val="1800"/>
              <a:buChar char="●"/>
            </a:pPr>
            <a:r>
              <a:rPr lang="en" sz="1800"/>
              <a:t>eNodeB</a:t>
            </a:r>
            <a:endParaRPr sz="1800"/>
          </a:p>
          <a:p>
            <a:pPr indent="-342900" lvl="0" marL="457200" rtl="0" algn="l">
              <a:spcBef>
                <a:spcPts val="0"/>
              </a:spcBef>
              <a:spcAft>
                <a:spcPts val="0"/>
              </a:spcAft>
              <a:buSzPts val="1800"/>
              <a:buChar char="●"/>
            </a:pPr>
            <a:r>
              <a:rPr lang="en" sz="1800"/>
              <a:t>MME</a:t>
            </a:r>
            <a:endParaRPr sz="1800"/>
          </a:p>
          <a:p>
            <a:pPr indent="-342900" lvl="0" marL="457200" rtl="0" algn="l">
              <a:spcBef>
                <a:spcPts val="0"/>
              </a:spcBef>
              <a:spcAft>
                <a:spcPts val="0"/>
              </a:spcAft>
              <a:buSzPts val="1800"/>
              <a:buChar char="●"/>
            </a:pPr>
            <a:r>
              <a:rPr lang="en" sz="1800"/>
              <a:t>HSS</a:t>
            </a:r>
            <a:endParaRPr sz="1800"/>
          </a:p>
          <a:p>
            <a:pPr indent="-342900" lvl="0" marL="457200" rtl="0" algn="l">
              <a:spcBef>
                <a:spcPts val="0"/>
              </a:spcBef>
              <a:spcAft>
                <a:spcPts val="0"/>
              </a:spcAft>
              <a:buSzPts val="1800"/>
              <a:buChar char="●"/>
            </a:pPr>
            <a:r>
              <a:rPr lang="en" sz="1800"/>
              <a:t>SGW</a:t>
            </a:r>
            <a:endParaRPr sz="1800"/>
          </a:p>
          <a:p>
            <a:pPr indent="-342900" lvl="0" marL="457200" rtl="0" algn="l">
              <a:spcBef>
                <a:spcPts val="0"/>
              </a:spcBef>
              <a:spcAft>
                <a:spcPts val="0"/>
              </a:spcAft>
              <a:buSzPts val="1800"/>
              <a:buChar char="●"/>
            </a:pPr>
            <a:r>
              <a:rPr lang="en" sz="1800"/>
              <a:t>PGW</a:t>
            </a:r>
            <a:endParaRPr sz="1800"/>
          </a:p>
          <a:p>
            <a:pPr indent="-342900" lvl="0" marL="457200" rtl="0" algn="l">
              <a:spcBef>
                <a:spcPts val="0"/>
              </a:spcBef>
              <a:spcAft>
                <a:spcPts val="0"/>
              </a:spcAft>
              <a:buSzPts val="1800"/>
              <a:buChar char="●"/>
            </a:pPr>
            <a:r>
              <a:rPr lang="en" sz="1800"/>
              <a:t>PCRF</a:t>
            </a:r>
            <a:endParaRPr sz="1800"/>
          </a:p>
        </p:txBody>
      </p:sp>
      <p:sp>
        <p:nvSpPr>
          <p:cNvPr id="629" name="Google Shape;629;p66"/>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30" name="Google Shape;630;p66"/>
          <p:cNvSpPr txBox="1"/>
          <p:nvPr/>
        </p:nvSpPr>
        <p:spPr>
          <a:xfrm>
            <a:off x="3545100" y="2087375"/>
            <a:ext cx="43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rPr>
              <a:t>UE</a:t>
            </a:r>
            <a:endParaRPr>
              <a:solidFill>
                <a:schemeClr val="accent1"/>
              </a:solidFill>
            </a:endParaRPr>
          </a:p>
        </p:txBody>
      </p:sp>
      <p:sp>
        <p:nvSpPr>
          <p:cNvPr id="631" name="Google Shape;631;p66"/>
          <p:cNvSpPr/>
          <p:nvPr/>
        </p:nvSpPr>
        <p:spPr>
          <a:xfrm>
            <a:off x="5789100" y="1551400"/>
            <a:ext cx="2620500" cy="2508000"/>
          </a:xfrm>
          <a:prstGeom prst="rect">
            <a:avLst/>
          </a:prstGeom>
          <a:noFill/>
          <a:ln cap="flat" cmpd="sng" w="381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6"/>
          <p:cNvSpPr txBox="1"/>
          <p:nvPr/>
        </p:nvSpPr>
        <p:spPr>
          <a:xfrm>
            <a:off x="3956288" y="1637425"/>
            <a:ext cx="104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eNodeB</a:t>
            </a:r>
            <a:endParaRPr/>
          </a:p>
        </p:txBody>
      </p:sp>
      <p:sp>
        <p:nvSpPr>
          <p:cNvPr id="633" name="Google Shape;633;p66"/>
          <p:cNvSpPr txBox="1"/>
          <p:nvPr/>
        </p:nvSpPr>
        <p:spPr>
          <a:xfrm>
            <a:off x="5942550" y="1745275"/>
            <a:ext cx="62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6A5AF"/>
                </a:solidFill>
              </a:rPr>
              <a:t>MME</a:t>
            </a:r>
            <a:endParaRPr b="1">
              <a:solidFill>
                <a:srgbClr val="76A5AF"/>
              </a:solidFill>
            </a:endParaRPr>
          </a:p>
        </p:txBody>
      </p:sp>
      <p:sp>
        <p:nvSpPr>
          <p:cNvPr id="634" name="Google Shape;634;p66"/>
          <p:cNvSpPr txBox="1"/>
          <p:nvPr/>
        </p:nvSpPr>
        <p:spPr>
          <a:xfrm>
            <a:off x="5882538" y="3429875"/>
            <a:ext cx="62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1C75"/>
                </a:solidFill>
              </a:rPr>
              <a:t>SGW</a:t>
            </a:r>
            <a:endParaRPr>
              <a:solidFill>
                <a:srgbClr val="351C75"/>
              </a:solidFill>
            </a:endParaRPr>
          </a:p>
        </p:txBody>
      </p:sp>
      <p:sp>
        <p:nvSpPr>
          <p:cNvPr id="635" name="Google Shape;635;p66"/>
          <p:cNvSpPr txBox="1"/>
          <p:nvPr/>
        </p:nvSpPr>
        <p:spPr>
          <a:xfrm>
            <a:off x="7453225" y="3429875"/>
            <a:ext cx="148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F9000"/>
                </a:solidFill>
              </a:rPr>
              <a:t>PGW</a:t>
            </a:r>
            <a:endParaRPr>
              <a:solidFill>
                <a:srgbClr val="BF9000"/>
              </a:solidFill>
            </a:endParaRPr>
          </a:p>
        </p:txBody>
      </p:sp>
      <p:sp>
        <p:nvSpPr>
          <p:cNvPr id="636" name="Google Shape;636;p66"/>
          <p:cNvSpPr txBox="1"/>
          <p:nvPr/>
        </p:nvSpPr>
        <p:spPr>
          <a:xfrm>
            <a:off x="7453225" y="2794300"/>
            <a:ext cx="69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8761D"/>
                </a:solidFill>
              </a:rPr>
              <a:t>PCRF</a:t>
            </a:r>
            <a:endParaRPr>
              <a:solidFill>
                <a:srgbClr val="38761D"/>
              </a:solidFill>
            </a:endParaRPr>
          </a:p>
        </p:txBody>
      </p:sp>
      <p:sp>
        <p:nvSpPr>
          <p:cNvPr id="637" name="Google Shape;637;p66"/>
          <p:cNvSpPr txBox="1"/>
          <p:nvPr/>
        </p:nvSpPr>
        <p:spPr>
          <a:xfrm>
            <a:off x="7663250" y="1751500"/>
            <a:ext cx="5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rPr>
              <a:t>HSS</a:t>
            </a:r>
            <a:endParaRPr>
              <a:solidFill>
                <a:srgbClr val="0000FF"/>
              </a:solidFill>
            </a:endParaRPr>
          </a:p>
        </p:txBody>
      </p:sp>
      <p:cxnSp>
        <p:nvCxnSpPr>
          <p:cNvPr id="638" name="Google Shape;638;p66"/>
          <p:cNvCxnSpPr/>
          <p:nvPr/>
        </p:nvCxnSpPr>
        <p:spPr>
          <a:xfrm>
            <a:off x="6060000" y="2384025"/>
            <a:ext cx="5400" cy="1022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xEl>
                                              <p:pRg end="0" st="0"/>
                                            </p:txEl>
                                          </p:spTgt>
                                        </p:tgtEl>
                                        <p:attrNameLst>
                                          <p:attrName>style.visibility</p:attrName>
                                        </p:attrNameLst>
                                      </p:cBhvr>
                                      <p:to>
                                        <p:strVal val="visible"/>
                                      </p:to>
                                    </p:set>
                                    <p:animEffect filter="fade" transition="in">
                                      <p:cBhvr>
                                        <p:cTn dur="1"/>
                                        <p:tgtEl>
                                          <p:spTgt spid="6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xEl>
                                              <p:pRg end="1" st="1"/>
                                            </p:txEl>
                                          </p:spTgt>
                                        </p:tgtEl>
                                        <p:attrNameLst>
                                          <p:attrName>style.visibility</p:attrName>
                                        </p:attrNameLst>
                                      </p:cBhvr>
                                      <p:to>
                                        <p:strVal val="visible"/>
                                      </p:to>
                                    </p:set>
                                    <p:animEffect filter="fade" transition="in">
                                      <p:cBhvr>
                                        <p:cTn dur="1"/>
                                        <p:tgtEl>
                                          <p:spTgt spid="6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xEl>
                                              <p:pRg end="2" st="2"/>
                                            </p:txEl>
                                          </p:spTgt>
                                        </p:tgtEl>
                                        <p:attrNameLst>
                                          <p:attrName>style.visibility</p:attrName>
                                        </p:attrNameLst>
                                      </p:cBhvr>
                                      <p:to>
                                        <p:strVal val="visible"/>
                                      </p:to>
                                    </p:set>
                                    <p:animEffect filter="fade" transition="in">
                                      <p:cBhvr>
                                        <p:cTn dur="1"/>
                                        <p:tgtEl>
                                          <p:spTgt spid="6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xEl>
                                              <p:pRg end="3" st="3"/>
                                            </p:txEl>
                                          </p:spTgt>
                                        </p:tgtEl>
                                        <p:attrNameLst>
                                          <p:attrName>style.visibility</p:attrName>
                                        </p:attrNameLst>
                                      </p:cBhvr>
                                      <p:to>
                                        <p:strVal val="visible"/>
                                      </p:to>
                                    </p:set>
                                    <p:animEffect filter="fade" transition="in">
                                      <p:cBhvr>
                                        <p:cTn dur="1"/>
                                        <p:tgtEl>
                                          <p:spTgt spid="6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xEl>
                                              <p:pRg end="4" st="4"/>
                                            </p:txEl>
                                          </p:spTgt>
                                        </p:tgtEl>
                                        <p:attrNameLst>
                                          <p:attrName>style.visibility</p:attrName>
                                        </p:attrNameLst>
                                      </p:cBhvr>
                                      <p:to>
                                        <p:strVal val="visible"/>
                                      </p:to>
                                    </p:set>
                                    <p:animEffect filter="fade" transition="in">
                                      <p:cBhvr>
                                        <p:cTn dur="1"/>
                                        <p:tgtEl>
                                          <p:spTgt spid="6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xEl>
                                              <p:pRg end="5" st="5"/>
                                            </p:txEl>
                                          </p:spTgt>
                                        </p:tgtEl>
                                        <p:attrNameLst>
                                          <p:attrName>style.visibility</p:attrName>
                                        </p:attrNameLst>
                                      </p:cBhvr>
                                      <p:to>
                                        <p:strVal val="visible"/>
                                      </p:to>
                                    </p:set>
                                    <p:animEffect filter="fade" transition="in">
                                      <p:cBhvr>
                                        <p:cTn dur="1"/>
                                        <p:tgtEl>
                                          <p:spTgt spid="62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xEl>
                                              <p:pRg end="6" st="6"/>
                                            </p:txEl>
                                          </p:spTgt>
                                        </p:tgtEl>
                                        <p:attrNameLst>
                                          <p:attrName>style.visibility</p:attrName>
                                        </p:attrNameLst>
                                      </p:cBhvr>
                                      <p:to>
                                        <p:strVal val="visible"/>
                                      </p:to>
                                    </p:set>
                                    <p:animEffect filter="fade" transition="in">
                                      <p:cBhvr>
                                        <p:cTn dur="1"/>
                                        <p:tgtEl>
                                          <p:spTgt spid="62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xEl>
                                              <p:pRg end="7" st="7"/>
                                            </p:txEl>
                                          </p:spTgt>
                                        </p:tgtEl>
                                        <p:attrNameLst>
                                          <p:attrName>style.visibility</p:attrName>
                                        </p:attrNameLst>
                                      </p:cBhvr>
                                      <p:to>
                                        <p:strVal val="visible"/>
                                      </p:to>
                                    </p:set>
                                    <p:animEffect filter="fade" transition="in">
                                      <p:cBhvr>
                                        <p:cTn dur="1"/>
                                        <p:tgtEl>
                                          <p:spTgt spid="62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7"/>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44" name="Google Shape;644;p67"/>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Mitigations from LTE and Prior</a:t>
            </a:r>
            <a:endParaRPr/>
          </a:p>
        </p:txBody>
      </p:sp>
      <p:sp>
        <p:nvSpPr>
          <p:cNvPr id="645" name="Google Shape;645;p67"/>
          <p:cNvSpPr txBox="1"/>
          <p:nvPr>
            <p:ph idx="1" type="body"/>
          </p:nvPr>
        </p:nvSpPr>
        <p:spPr>
          <a:xfrm>
            <a:off x="720000" y="1257250"/>
            <a:ext cx="73497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CB949F"/>
              </a:buClr>
              <a:buSzPts val="2000"/>
              <a:buChar char="●"/>
            </a:pPr>
            <a:r>
              <a:rPr lang="en" sz="2000">
                <a:solidFill>
                  <a:srgbClr val="CB949F"/>
                </a:solidFill>
              </a:rPr>
              <a:t>All radio interface data </a:t>
            </a:r>
            <a:r>
              <a:rPr lang="en" sz="2000" u="sng">
                <a:solidFill>
                  <a:srgbClr val="CB949F"/>
                </a:solidFill>
              </a:rPr>
              <a:t>shall</a:t>
            </a:r>
            <a:r>
              <a:rPr lang="en" sz="2000">
                <a:solidFill>
                  <a:srgbClr val="CB949F"/>
                </a:solidFill>
              </a:rPr>
              <a:t> be encrypted</a:t>
            </a:r>
            <a:endParaRPr sz="2000">
              <a:solidFill>
                <a:srgbClr val="CB949F"/>
              </a:solidFill>
            </a:endParaRPr>
          </a:p>
          <a:p>
            <a:pPr indent="-355600" lvl="0" marL="457200" rtl="0" algn="l">
              <a:spcBef>
                <a:spcPts val="0"/>
              </a:spcBef>
              <a:spcAft>
                <a:spcPts val="0"/>
              </a:spcAft>
              <a:buClr>
                <a:srgbClr val="CB949F"/>
              </a:buClr>
              <a:buSzPts val="2000"/>
              <a:buChar char="●"/>
            </a:pPr>
            <a:r>
              <a:rPr lang="en" sz="2000">
                <a:solidFill>
                  <a:srgbClr val="CB949F"/>
                </a:solidFill>
              </a:rPr>
              <a:t>AKA procedure for mutual auth between </a:t>
            </a:r>
            <a:r>
              <a:rPr b="1" lang="en" sz="2000">
                <a:solidFill>
                  <a:srgbClr val="CB949F"/>
                </a:solidFill>
              </a:rPr>
              <a:t>User Endpoint </a:t>
            </a:r>
            <a:r>
              <a:rPr lang="en" sz="2000">
                <a:solidFill>
                  <a:srgbClr val="CB949F"/>
                </a:solidFill>
              </a:rPr>
              <a:t>and </a:t>
            </a:r>
            <a:r>
              <a:rPr b="1" lang="en" sz="2000">
                <a:solidFill>
                  <a:srgbClr val="CB949F"/>
                </a:solidFill>
              </a:rPr>
              <a:t>Evolved Packet Core</a:t>
            </a:r>
            <a:endParaRPr b="1" sz="2000">
              <a:solidFill>
                <a:srgbClr val="CB949F"/>
              </a:solidFill>
            </a:endParaRPr>
          </a:p>
          <a:p>
            <a:pPr indent="-355600" lvl="0" marL="457200" rtl="0" algn="l">
              <a:spcBef>
                <a:spcPts val="0"/>
              </a:spcBef>
              <a:spcAft>
                <a:spcPts val="0"/>
              </a:spcAft>
              <a:buClr>
                <a:srgbClr val="CB949F"/>
              </a:buClr>
              <a:buSzPts val="2000"/>
              <a:buChar char="●"/>
            </a:pPr>
            <a:r>
              <a:rPr lang="en" sz="2000">
                <a:solidFill>
                  <a:srgbClr val="CB949F"/>
                </a:solidFill>
              </a:rPr>
              <a:t>Different session keys for encryption and integrity protection</a:t>
            </a:r>
            <a:endParaRPr sz="2000">
              <a:solidFill>
                <a:srgbClr val="CB949F"/>
              </a:solidFill>
            </a:endParaRPr>
          </a:p>
          <a:p>
            <a:pPr indent="-355600" lvl="0" marL="457200" rtl="0" algn="l">
              <a:spcBef>
                <a:spcPts val="0"/>
              </a:spcBef>
              <a:spcAft>
                <a:spcPts val="0"/>
              </a:spcAft>
              <a:buClr>
                <a:srgbClr val="CB949F"/>
              </a:buClr>
              <a:buSzPts val="2000"/>
              <a:buChar char="●"/>
            </a:pPr>
            <a:r>
              <a:rPr lang="en" sz="2000">
                <a:solidFill>
                  <a:srgbClr val="CB949F"/>
                </a:solidFill>
              </a:rPr>
              <a:t>Mobile Network Operator may provide confidentiality in Radio Resource Control signaling.</a:t>
            </a:r>
            <a:endParaRPr sz="2000">
              <a:solidFill>
                <a:srgbClr val="CB949F"/>
              </a:solidFill>
            </a:endParaRPr>
          </a:p>
          <a:p>
            <a:pPr indent="-355600" lvl="0" marL="457200" rtl="0" algn="l">
              <a:spcBef>
                <a:spcPts val="0"/>
              </a:spcBef>
              <a:spcAft>
                <a:spcPts val="0"/>
              </a:spcAft>
              <a:buClr>
                <a:srgbClr val="CB949F"/>
              </a:buClr>
              <a:buSzPts val="2000"/>
              <a:buChar char="●"/>
            </a:pPr>
            <a:r>
              <a:rPr lang="en" sz="2000">
                <a:solidFill>
                  <a:srgbClr val="CB949F"/>
                </a:solidFill>
              </a:rPr>
              <a:t>Secondary authentication (for data network outside Mobile Network Operator)</a:t>
            </a:r>
            <a:endParaRPr sz="2000">
              <a:solidFill>
                <a:srgbClr val="CB949F"/>
              </a:solidFill>
            </a:endParaRPr>
          </a:p>
        </p:txBody>
      </p:sp>
      <p:grpSp>
        <p:nvGrpSpPr>
          <p:cNvPr id="646" name="Google Shape;646;p67"/>
          <p:cNvGrpSpPr/>
          <p:nvPr/>
        </p:nvGrpSpPr>
        <p:grpSpPr>
          <a:xfrm flipH="1">
            <a:off x="719991" y="199076"/>
            <a:ext cx="571557" cy="540178"/>
            <a:chOff x="8078976" y="1716063"/>
            <a:chExt cx="517433" cy="489026"/>
          </a:xfrm>
        </p:grpSpPr>
        <p:sp>
          <p:nvSpPr>
            <p:cNvPr id="647" name="Google Shape;647;p67"/>
            <p:cNvSpPr/>
            <p:nvPr/>
          </p:nvSpPr>
          <p:spPr>
            <a:xfrm>
              <a:off x="8078976" y="2003230"/>
              <a:ext cx="201860" cy="201860"/>
            </a:xfrm>
            <a:custGeom>
              <a:rect b="b" l="l" r="r" t="t"/>
              <a:pathLst>
                <a:path extrusionOk="0" h="4826" w="4826">
                  <a:moveTo>
                    <a:pt x="2429" y="0"/>
                  </a:moveTo>
                  <a:cubicBezTo>
                    <a:pt x="1846" y="1036"/>
                    <a:pt x="1036" y="1846"/>
                    <a:pt x="0" y="2396"/>
                  </a:cubicBezTo>
                  <a:cubicBezTo>
                    <a:pt x="1036" y="2979"/>
                    <a:pt x="1846" y="3789"/>
                    <a:pt x="2429" y="4825"/>
                  </a:cubicBezTo>
                  <a:cubicBezTo>
                    <a:pt x="2979" y="3789"/>
                    <a:pt x="3789" y="2979"/>
                    <a:pt x="4825" y="2396"/>
                  </a:cubicBezTo>
                  <a:cubicBezTo>
                    <a:pt x="3789" y="1846"/>
                    <a:pt x="2979" y="1036"/>
                    <a:pt x="2429"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7"/>
            <p:cNvSpPr/>
            <p:nvPr/>
          </p:nvSpPr>
          <p:spPr>
            <a:xfrm>
              <a:off x="8284836" y="1716063"/>
              <a:ext cx="311573" cy="310235"/>
            </a:xfrm>
            <a:custGeom>
              <a:rect b="b" l="l" r="r" t="t"/>
              <a:pathLst>
                <a:path extrusionOk="0" h="7417" w="7449">
                  <a:moveTo>
                    <a:pt x="3724" y="1"/>
                  </a:moveTo>
                  <a:cubicBezTo>
                    <a:pt x="2850" y="1555"/>
                    <a:pt x="1587" y="2851"/>
                    <a:pt x="0" y="3725"/>
                  </a:cubicBezTo>
                  <a:cubicBezTo>
                    <a:pt x="1587" y="4567"/>
                    <a:pt x="2850" y="5862"/>
                    <a:pt x="3724" y="7417"/>
                  </a:cubicBezTo>
                  <a:cubicBezTo>
                    <a:pt x="4566" y="5862"/>
                    <a:pt x="5862" y="4567"/>
                    <a:pt x="7448" y="3725"/>
                  </a:cubicBezTo>
                  <a:cubicBezTo>
                    <a:pt x="5862" y="2851"/>
                    <a:pt x="4566" y="1555"/>
                    <a:pt x="372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49" name="Google Shape;649;p67"/>
          <p:cNvPicPr preferRelativeResize="0"/>
          <p:nvPr/>
        </p:nvPicPr>
        <p:blipFill>
          <a:blip r:embed="rId3">
            <a:alphaModFix/>
          </a:blip>
          <a:stretch>
            <a:fillRect/>
          </a:stretch>
        </p:blipFill>
        <p:spPr>
          <a:xfrm>
            <a:off x="3753313" y="3686425"/>
            <a:ext cx="1283075" cy="1283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68"/>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4G - LTE Adv - Attack Vectors</a:t>
            </a:r>
            <a:endParaRPr sz="3000"/>
          </a:p>
        </p:txBody>
      </p:sp>
      <p:sp>
        <p:nvSpPr>
          <p:cNvPr id="655" name="Google Shape;655;p68"/>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77C2"/>
              </a:buClr>
              <a:buSzPts val="1800"/>
              <a:buChar char="●"/>
            </a:pPr>
            <a:r>
              <a:rPr lang="en" sz="1800">
                <a:solidFill>
                  <a:srgbClr val="0077C2"/>
                </a:solidFill>
              </a:rPr>
              <a:t>Still have IMSI catchers!</a:t>
            </a:r>
            <a:endParaRPr>
              <a:solidFill>
                <a:schemeClr val="dk1"/>
              </a:solidFill>
              <a:latin typeface="Barlow Medium"/>
              <a:ea typeface="Barlow Medium"/>
              <a:cs typeface="Barlow Medium"/>
              <a:sym typeface="Barlow Medium"/>
            </a:endParaRPr>
          </a:p>
          <a:p>
            <a:pPr indent="-342900" lvl="0" marL="457200" rtl="0" algn="l">
              <a:spcBef>
                <a:spcPts val="1000"/>
              </a:spcBef>
              <a:spcAft>
                <a:spcPts val="0"/>
              </a:spcAft>
              <a:buSzPts val="1800"/>
              <a:buChar char="●"/>
            </a:pPr>
            <a:r>
              <a:rPr lang="en" sz="1800"/>
              <a:t>Cisco ASR 5000 PGW DoS</a:t>
            </a:r>
            <a:endParaRPr sz="1800"/>
          </a:p>
          <a:p>
            <a:pPr indent="-330200" lvl="1" marL="914400" rtl="0" algn="l">
              <a:spcBef>
                <a:spcPts val="1000"/>
              </a:spcBef>
              <a:spcAft>
                <a:spcPts val="0"/>
              </a:spcAft>
              <a:buSzPts val="1600"/>
              <a:buChar char="○"/>
            </a:pPr>
            <a:r>
              <a:rPr lang="en" sz="1600"/>
              <a:t>Vector Packet Processor Error</a:t>
            </a:r>
            <a:endParaRPr sz="1600"/>
          </a:p>
          <a:p>
            <a:pPr indent="-330200" lvl="1" marL="914400" rtl="0" algn="l">
              <a:spcBef>
                <a:spcPts val="0"/>
              </a:spcBef>
              <a:spcAft>
                <a:spcPts val="0"/>
              </a:spcAft>
              <a:buSzPts val="1600"/>
              <a:buChar char="○"/>
            </a:pPr>
            <a:r>
              <a:rPr lang="en" sz="1600"/>
              <a:t>GTP Header processing error</a:t>
            </a:r>
            <a:endParaRPr sz="1600"/>
          </a:p>
          <a:p>
            <a:pPr indent="-342900" lvl="0" marL="457200" rtl="0" algn="l">
              <a:spcBef>
                <a:spcPts val="0"/>
              </a:spcBef>
              <a:spcAft>
                <a:spcPts val="0"/>
              </a:spcAft>
              <a:buSzPts val="1800"/>
              <a:buChar char="●"/>
            </a:pPr>
            <a:r>
              <a:rPr lang="en" sz="1800"/>
              <a:t>MME vuln</a:t>
            </a:r>
            <a:endParaRPr sz="1800"/>
          </a:p>
          <a:p>
            <a:pPr indent="-330200" lvl="1" marL="914400" rtl="0" algn="l">
              <a:spcBef>
                <a:spcPts val="1000"/>
              </a:spcBef>
              <a:spcAft>
                <a:spcPts val="0"/>
              </a:spcAft>
              <a:buSzPts val="1600"/>
              <a:buChar char="○"/>
            </a:pPr>
            <a:r>
              <a:rPr lang="en" sz="1600"/>
              <a:t>P1 HITB talk on keys being hardcoded</a:t>
            </a:r>
            <a:endParaRPr sz="1600"/>
          </a:p>
          <a:p>
            <a:pPr indent="-342900" lvl="0" marL="457200" rtl="0" algn="l">
              <a:spcBef>
                <a:spcPts val="0"/>
              </a:spcBef>
              <a:spcAft>
                <a:spcPts val="1000"/>
              </a:spcAft>
              <a:buSzPts val="1800"/>
              <a:buChar char="●"/>
            </a:pPr>
            <a:r>
              <a:rPr lang="en" sz="1800"/>
              <a:t>MML Interface exposed to the wide internet on some routers</a:t>
            </a:r>
            <a:endParaRPr sz="1800"/>
          </a:p>
        </p:txBody>
      </p:sp>
      <p:sp>
        <p:nvSpPr>
          <p:cNvPr id="656" name="Google Shape;656;p68"/>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657" name="Google Shape;657;p68"/>
          <p:cNvPicPr preferRelativeResize="0"/>
          <p:nvPr/>
        </p:nvPicPr>
        <p:blipFill rotWithShape="1">
          <a:blip r:embed="rId3">
            <a:alphaModFix/>
          </a:blip>
          <a:srcRect b="0" l="0" r="0" t="0"/>
          <a:stretch/>
        </p:blipFill>
        <p:spPr>
          <a:xfrm>
            <a:off x="5200175" y="1821401"/>
            <a:ext cx="3511900" cy="1500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0" st="0"/>
                                            </p:txEl>
                                          </p:spTgt>
                                        </p:tgtEl>
                                        <p:attrNameLst>
                                          <p:attrName>style.visibility</p:attrName>
                                        </p:attrNameLst>
                                      </p:cBhvr>
                                      <p:to>
                                        <p:strVal val="visible"/>
                                      </p:to>
                                    </p:set>
                                    <p:animEffect filter="fade" transition="in">
                                      <p:cBhvr>
                                        <p:cTn dur="1"/>
                                        <p:tgtEl>
                                          <p:spTgt spid="6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1" st="1"/>
                                            </p:txEl>
                                          </p:spTgt>
                                        </p:tgtEl>
                                        <p:attrNameLst>
                                          <p:attrName>style.visibility</p:attrName>
                                        </p:attrNameLst>
                                      </p:cBhvr>
                                      <p:to>
                                        <p:strVal val="visible"/>
                                      </p:to>
                                    </p:set>
                                    <p:animEffect filter="fade" transition="in">
                                      <p:cBhvr>
                                        <p:cTn dur="1"/>
                                        <p:tgtEl>
                                          <p:spTgt spid="6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2" st="2"/>
                                            </p:txEl>
                                          </p:spTgt>
                                        </p:tgtEl>
                                        <p:attrNameLst>
                                          <p:attrName>style.visibility</p:attrName>
                                        </p:attrNameLst>
                                      </p:cBhvr>
                                      <p:to>
                                        <p:strVal val="visible"/>
                                      </p:to>
                                    </p:set>
                                    <p:animEffect filter="fade" transition="in">
                                      <p:cBhvr>
                                        <p:cTn dur="1"/>
                                        <p:tgtEl>
                                          <p:spTgt spid="6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3" st="3"/>
                                            </p:txEl>
                                          </p:spTgt>
                                        </p:tgtEl>
                                        <p:attrNameLst>
                                          <p:attrName>style.visibility</p:attrName>
                                        </p:attrNameLst>
                                      </p:cBhvr>
                                      <p:to>
                                        <p:strVal val="visible"/>
                                      </p:to>
                                    </p:set>
                                    <p:animEffect filter="fade" transition="in">
                                      <p:cBhvr>
                                        <p:cTn dur="1"/>
                                        <p:tgtEl>
                                          <p:spTgt spid="6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4" st="4"/>
                                            </p:txEl>
                                          </p:spTgt>
                                        </p:tgtEl>
                                        <p:attrNameLst>
                                          <p:attrName>style.visibility</p:attrName>
                                        </p:attrNameLst>
                                      </p:cBhvr>
                                      <p:to>
                                        <p:strVal val="visible"/>
                                      </p:to>
                                    </p:set>
                                    <p:animEffect filter="fade" transition="in">
                                      <p:cBhvr>
                                        <p:cTn dur="1"/>
                                        <p:tgtEl>
                                          <p:spTgt spid="6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5" st="5"/>
                                            </p:txEl>
                                          </p:spTgt>
                                        </p:tgtEl>
                                        <p:attrNameLst>
                                          <p:attrName>style.visibility</p:attrName>
                                        </p:attrNameLst>
                                      </p:cBhvr>
                                      <p:to>
                                        <p:strVal val="visible"/>
                                      </p:to>
                                    </p:set>
                                    <p:animEffect filter="fade" transition="in">
                                      <p:cBhvr>
                                        <p:cTn dur="1"/>
                                        <p:tgtEl>
                                          <p:spTgt spid="65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6" st="6"/>
                                            </p:txEl>
                                          </p:spTgt>
                                        </p:tgtEl>
                                        <p:attrNameLst>
                                          <p:attrName>style.visibility</p:attrName>
                                        </p:attrNameLst>
                                      </p:cBhvr>
                                      <p:to>
                                        <p:strVal val="visible"/>
                                      </p:to>
                                    </p:set>
                                    <p:animEffect filter="fade" transition="in">
                                      <p:cBhvr>
                                        <p:cTn dur="1"/>
                                        <p:tgtEl>
                                          <p:spTgt spid="65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69"/>
          <p:cNvSpPr txBox="1"/>
          <p:nvPr>
            <p:ph type="title"/>
          </p:nvPr>
        </p:nvSpPr>
        <p:spPr>
          <a:xfrm>
            <a:off x="265500" y="1209075"/>
            <a:ext cx="4045200" cy="15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5G</a:t>
            </a:r>
            <a:endParaRPr/>
          </a:p>
        </p:txBody>
      </p:sp>
      <p:sp>
        <p:nvSpPr>
          <p:cNvPr id="663" name="Google Shape;663;p6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2000"/>
              <a:t>Network Function Virtualization</a:t>
            </a:r>
            <a:endParaRPr sz="2000"/>
          </a:p>
          <a:p>
            <a:pPr indent="-355600" lvl="0" marL="457200" rtl="0" algn="l">
              <a:spcBef>
                <a:spcPts val="0"/>
              </a:spcBef>
              <a:spcAft>
                <a:spcPts val="0"/>
              </a:spcAft>
              <a:buSzPts val="2000"/>
              <a:buChar char="●"/>
            </a:pPr>
            <a:r>
              <a:rPr lang="en" sz="2000"/>
              <a:t>Management and Orchestration is now officially part of the core network</a:t>
            </a:r>
            <a:endParaRPr sz="2000"/>
          </a:p>
          <a:p>
            <a:pPr indent="-355600" lvl="0" marL="457200" rtl="0" algn="l">
              <a:spcBef>
                <a:spcPts val="0"/>
              </a:spcBef>
              <a:spcAft>
                <a:spcPts val="0"/>
              </a:spcAft>
              <a:buSzPts val="2000"/>
              <a:buChar char="●"/>
            </a:pPr>
            <a:r>
              <a:rPr lang="en" sz="2000"/>
              <a:t>New concept of </a:t>
            </a:r>
            <a:r>
              <a:rPr lang="en" sz="2000" u="sng"/>
              <a:t>Network Slicing</a:t>
            </a:r>
            <a:endParaRPr sz="2000"/>
          </a:p>
          <a:p>
            <a:pPr indent="-355600" lvl="1" marL="914400" rtl="0" algn="l">
              <a:spcBef>
                <a:spcPts val="0"/>
              </a:spcBef>
              <a:spcAft>
                <a:spcPts val="0"/>
              </a:spcAft>
              <a:buSzPts val="2000"/>
              <a:buChar char="○"/>
            </a:pPr>
            <a:r>
              <a:rPr lang="en" sz="2000"/>
              <a:t>Different devices have different needs!</a:t>
            </a:r>
            <a:endParaRPr sz="2000"/>
          </a:p>
          <a:p>
            <a:pPr indent="-355600" lvl="0" marL="457200" rtl="0" algn="l">
              <a:spcBef>
                <a:spcPts val="0"/>
              </a:spcBef>
              <a:spcAft>
                <a:spcPts val="0"/>
              </a:spcAft>
              <a:buSzPts val="2000"/>
              <a:buChar char="●"/>
            </a:pPr>
            <a:r>
              <a:rPr lang="en" sz="2000"/>
              <a:t>Renaming the eNodeB to </a:t>
            </a:r>
            <a:r>
              <a:rPr b="1" lang="en" sz="2000"/>
              <a:t>gNodeB </a:t>
            </a:r>
            <a:r>
              <a:rPr lang="en" sz="2000"/>
              <a:t>just cuz!</a:t>
            </a:r>
            <a:endParaRPr sz="2000"/>
          </a:p>
        </p:txBody>
      </p:sp>
      <p:sp>
        <p:nvSpPr>
          <p:cNvPr id="664" name="Google Shape;664;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65" name="Google Shape;665;p69"/>
          <p:cNvSpPr txBox="1"/>
          <p:nvPr>
            <p:ph idx="1" type="subTitle"/>
          </p:nvPr>
        </p:nvSpPr>
        <p:spPr>
          <a:xfrm>
            <a:off x="265500" y="2301650"/>
            <a:ext cx="4045200" cy="200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Not just for telephony!</a:t>
            </a:r>
            <a:endParaRPr/>
          </a:p>
        </p:txBody>
      </p:sp>
      <p:grpSp>
        <p:nvGrpSpPr>
          <p:cNvPr id="666" name="Google Shape;666;p69"/>
          <p:cNvGrpSpPr/>
          <p:nvPr/>
        </p:nvGrpSpPr>
        <p:grpSpPr>
          <a:xfrm>
            <a:off x="3138066" y="668901"/>
            <a:ext cx="571557" cy="540178"/>
            <a:chOff x="8078976" y="1716063"/>
            <a:chExt cx="517433" cy="489026"/>
          </a:xfrm>
        </p:grpSpPr>
        <p:sp>
          <p:nvSpPr>
            <p:cNvPr id="667" name="Google Shape;667;p69"/>
            <p:cNvSpPr/>
            <p:nvPr/>
          </p:nvSpPr>
          <p:spPr>
            <a:xfrm>
              <a:off x="8078976" y="2003230"/>
              <a:ext cx="201860" cy="201860"/>
            </a:xfrm>
            <a:custGeom>
              <a:rect b="b" l="l" r="r" t="t"/>
              <a:pathLst>
                <a:path extrusionOk="0" h="4826" w="4826">
                  <a:moveTo>
                    <a:pt x="2429" y="0"/>
                  </a:moveTo>
                  <a:cubicBezTo>
                    <a:pt x="1846" y="1036"/>
                    <a:pt x="1036" y="1846"/>
                    <a:pt x="0" y="2396"/>
                  </a:cubicBezTo>
                  <a:cubicBezTo>
                    <a:pt x="1036" y="2979"/>
                    <a:pt x="1846" y="3789"/>
                    <a:pt x="2429" y="4825"/>
                  </a:cubicBezTo>
                  <a:cubicBezTo>
                    <a:pt x="2979" y="3789"/>
                    <a:pt x="3789" y="2979"/>
                    <a:pt x="4825" y="2396"/>
                  </a:cubicBezTo>
                  <a:cubicBezTo>
                    <a:pt x="3789" y="1846"/>
                    <a:pt x="2979" y="1036"/>
                    <a:pt x="2429" y="0"/>
                  </a:cubicBezTo>
                  <a:close/>
                </a:path>
              </a:pathLst>
            </a:custGeom>
            <a:solidFill>
              <a:srgbClr val="FEFEFE"/>
            </a:solidFill>
            <a:ln>
              <a:noFill/>
            </a:ln>
            <a:effectLst>
              <a:outerShdw blurRad="142875" rotWithShape="0" algn="bl" dir="5400000" dist="19050">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9"/>
            <p:cNvSpPr/>
            <p:nvPr/>
          </p:nvSpPr>
          <p:spPr>
            <a:xfrm>
              <a:off x="8284836" y="1716063"/>
              <a:ext cx="311573" cy="310235"/>
            </a:xfrm>
            <a:custGeom>
              <a:rect b="b" l="l" r="r" t="t"/>
              <a:pathLst>
                <a:path extrusionOk="0" h="7417" w="7449">
                  <a:moveTo>
                    <a:pt x="3724" y="1"/>
                  </a:moveTo>
                  <a:cubicBezTo>
                    <a:pt x="2850" y="1555"/>
                    <a:pt x="1587" y="2851"/>
                    <a:pt x="0" y="3725"/>
                  </a:cubicBezTo>
                  <a:cubicBezTo>
                    <a:pt x="1587" y="4567"/>
                    <a:pt x="2850" y="5862"/>
                    <a:pt x="3724" y="7417"/>
                  </a:cubicBezTo>
                  <a:cubicBezTo>
                    <a:pt x="4566" y="5862"/>
                    <a:pt x="5862" y="4567"/>
                    <a:pt x="7448" y="3725"/>
                  </a:cubicBezTo>
                  <a:cubicBezTo>
                    <a:pt x="5862" y="2851"/>
                    <a:pt x="4566" y="1555"/>
                    <a:pt x="3724" y="1"/>
                  </a:cubicBezTo>
                  <a:close/>
                </a:path>
              </a:pathLst>
            </a:custGeom>
            <a:solidFill>
              <a:srgbClr val="FEFEFE"/>
            </a:solidFill>
            <a:ln>
              <a:noFill/>
            </a:ln>
            <a:effectLst>
              <a:outerShdw blurRad="142875" rotWithShape="0" algn="bl" dir="5400000" dist="19050">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69"/>
          <p:cNvGrpSpPr/>
          <p:nvPr/>
        </p:nvGrpSpPr>
        <p:grpSpPr>
          <a:xfrm flipH="1">
            <a:off x="265508" y="2301651"/>
            <a:ext cx="548686" cy="540178"/>
            <a:chOff x="8078976" y="1716063"/>
            <a:chExt cx="517433" cy="489026"/>
          </a:xfrm>
        </p:grpSpPr>
        <p:sp>
          <p:nvSpPr>
            <p:cNvPr id="670" name="Google Shape;670;p69"/>
            <p:cNvSpPr/>
            <p:nvPr/>
          </p:nvSpPr>
          <p:spPr>
            <a:xfrm>
              <a:off x="8078976" y="2003230"/>
              <a:ext cx="201860" cy="201860"/>
            </a:xfrm>
            <a:custGeom>
              <a:rect b="b" l="l" r="r" t="t"/>
              <a:pathLst>
                <a:path extrusionOk="0" h="4826" w="4826">
                  <a:moveTo>
                    <a:pt x="2429" y="0"/>
                  </a:moveTo>
                  <a:cubicBezTo>
                    <a:pt x="1846" y="1036"/>
                    <a:pt x="1036" y="1846"/>
                    <a:pt x="0" y="2396"/>
                  </a:cubicBezTo>
                  <a:cubicBezTo>
                    <a:pt x="1036" y="2979"/>
                    <a:pt x="1846" y="3789"/>
                    <a:pt x="2429" y="4825"/>
                  </a:cubicBezTo>
                  <a:cubicBezTo>
                    <a:pt x="2979" y="3789"/>
                    <a:pt x="3789" y="2979"/>
                    <a:pt x="4825" y="2396"/>
                  </a:cubicBezTo>
                  <a:cubicBezTo>
                    <a:pt x="3789" y="1846"/>
                    <a:pt x="2979" y="1036"/>
                    <a:pt x="2429" y="0"/>
                  </a:cubicBezTo>
                  <a:close/>
                </a:path>
              </a:pathLst>
            </a:custGeom>
            <a:solidFill>
              <a:srgbClr val="FEFEFE"/>
            </a:solidFill>
            <a:ln>
              <a:noFill/>
            </a:ln>
            <a:effectLst>
              <a:outerShdw blurRad="142875" rotWithShape="0" algn="bl" dir="5400000" dist="19050">
                <a:schemeClr val="dk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9"/>
            <p:cNvSpPr/>
            <p:nvPr/>
          </p:nvSpPr>
          <p:spPr>
            <a:xfrm>
              <a:off x="8284836" y="1716063"/>
              <a:ext cx="311573" cy="310235"/>
            </a:xfrm>
            <a:custGeom>
              <a:rect b="b" l="l" r="r" t="t"/>
              <a:pathLst>
                <a:path extrusionOk="0" h="7417" w="7449">
                  <a:moveTo>
                    <a:pt x="3724" y="1"/>
                  </a:moveTo>
                  <a:cubicBezTo>
                    <a:pt x="2850" y="1555"/>
                    <a:pt x="1587" y="2851"/>
                    <a:pt x="0" y="3725"/>
                  </a:cubicBezTo>
                  <a:cubicBezTo>
                    <a:pt x="1587" y="4567"/>
                    <a:pt x="2850" y="5862"/>
                    <a:pt x="3724" y="7417"/>
                  </a:cubicBezTo>
                  <a:cubicBezTo>
                    <a:pt x="4566" y="5862"/>
                    <a:pt x="5862" y="4567"/>
                    <a:pt x="7448" y="3725"/>
                  </a:cubicBezTo>
                  <a:cubicBezTo>
                    <a:pt x="5862" y="2851"/>
                    <a:pt x="4566" y="1555"/>
                    <a:pt x="3724" y="1"/>
                  </a:cubicBezTo>
                  <a:close/>
                </a:path>
              </a:pathLst>
            </a:custGeom>
            <a:solidFill>
              <a:srgbClr val="FEFEFE"/>
            </a:solidFill>
            <a:ln>
              <a:noFill/>
            </a:ln>
            <a:effectLst>
              <a:outerShdw blurRad="142875" rotWithShape="0" algn="bl" dir="5400000" dist="19050">
                <a:schemeClr val="dk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2" name="Google Shape;672;p69"/>
          <p:cNvPicPr preferRelativeResize="0"/>
          <p:nvPr/>
        </p:nvPicPr>
        <p:blipFill>
          <a:blip r:embed="rId3">
            <a:alphaModFix/>
          </a:blip>
          <a:stretch>
            <a:fillRect/>
          </a:stretch>
        </p:blipFill>
        <p:spPr>
          <a:xfrm>
            <a:off x="3306900" y="2841825"/>
            <a:ext cx="2215000" cy="2215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70"/>
          <p:cNvPicPr preferRelativeResize="0"/>
          <p:nvPr/>
        </p:nvPicPr>
        <p:blipFill>
          <a:blip r:embed="rId3">
            <a:alphaModFix/>
          </a:blip>
          <a:stretch>
            <a:fillRect/>
          </a:stretch>
        </p:blipFill>
        <p:spPr>
          <a:xfrm>
            <a:off x="1600200" y="520000"/>
            <a:ext cx="5943600" cy="4276725"/>
          </a:xfrm>
          <a:prstGeom prst="rect">
            <a:avLst/>
          </a:prstGeom>
          <a:noFill/>
          <a:ln>
            <a:noFill/>
          </a:ln>
        </p:spPr>
      </p:pic>
      <p:pic>
        <p:nvPicPr>
          <p:cNvPr id="678" name="Google Shape;678;p70"/>
          <p:cNvPicPr preferRelativeResize="0"/>
          <p:nvPr/>
        </p:nvPicPr>
        <p:blipFill rotWithShape="1">
          <a:blip r:embed="rId4">
            <a:alphaModFix/>
          </a:blip>
          <a:srcRect b="0" l="0" r="0" t="0"/>
          <a:stretch/>
        </p:blipFill>
        <p:spPr>
          <a:xfrm>
            <a:off x="998768" y="0"/>
            <a:ext cx="7146465" cy="5143501"/>
          </a:xfrm>
          <a:prstGeom prst="rect">
            <a:avLst/>
          </a:prstGeom>
          <a:noFill/>
          <a:ln>
            <a:noFill/>
          </a:ln>
        </p:spPr>
      </p:pic>
      <p:sp>
        <p:nvSpPr>
          <p:cNvPr id="679" name="Google Shape;679;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80" name="Google Shape;680;p70"/>
          <p:cNvSpPr/>
          <p:nvPr/>
        </p:nvSpPr>
        <p:spPr>
          <a:xfrm>
            <a:off x="6294400" y="3602125"/>
            <a:ext cx="1093800" cy="1194600"/>
          </a:xfrm>
          <a:prstGeom prst="frame">
            <a:avLst>
              <a:gd fmla="val 12500" name="adj1"/>
            </a:avLst>
          </a:prstGeom>
          <a:solidFill>
            <a:srgbClr val="8E7CC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1"/>
          <p:cNvSpPr txBox="1"/>
          <p:nvPr>
            <p:ph type="title"/>
          </p:nvPr>
        </p:nvSpPr>
        <p:spPr>
          <a:xfrm>
            <a:off x="720000" y="236100"/>
            <a:ext cx="7704000" cy="71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5G - NR - Network Architecture</a:t>
            </a:r>
            <a:endParaRPr/>
          </a:p>
        </p:txBody>
      </p:sp>
      <p:sp>
        <p:nvSpPr>
          <p:cNvPr id="686" name="Google Shape;686;p71"/>
          <p:cNvSpPr txBox="1"/>
          <p:nvPr>
            <p:ph idx="1" type="body"/>
          </p:nvPr>
        </p:nvSpPr>
        <p:spPr>
          <a:xfrm>
            <a:off x="720000" y="947100"/>
            <a:ext cx="7349700" cy="366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u="sng"/>
              <a:t>Access and Mobility Management Function</a:t>
            </a:r>
            <a:r>
              <a:rPr lang="en" sz="1800"/>
              <a:t> </a:t>
            </a:r>
            <a:r>
              <a:rPr b="1" lang="en" sz="1800"/>
              <a:t>(AMF)</a:t>
            </a:r>
            <a:endParaRPr b="1" sz="1800"/>
          </a:p>
          <a:p>
            <a:pPr indent="-317500" lvl="1" marL="914400" rtl="0" algn="l">
              <a:spcBef>
                <a:spcPts val="1000"/>
              </a:spcBef>
              <a:spcAft>
                <a:spcPts val="0"/>
              </a:spcAft>
              <a:buSzPts val="1400"/>
              <a:buChar char="○"/>
            </a:pPr>
            <a:r>
              <a:rPr lang="en"/>
              <a:t>Mobility Management, connection management, registration management</a:t>
            </a:r>
            <a:endParaRPr/>
          </a:p>
          <a:p>
            <a:pPr indent="-342900" lvl="0" marL="457200" rtl="0" algn="l">
              <a:spcBef>
                <a:spcPts val="0"/>
              </a:spcBef>
              <a:spcAft>
                <a:spcPts val="0"/>
              </a:spcAft>
              <a:buSzPts val="1800"/>
              <a:buChar char="●"/>
            </a:pPr>
            <a:r>
              <a:rPr lang="en" sz="1800" u="sng"/>
              <a:t>Session Management Function</a:t>
            </a:r>
            <a:r>
              <a:rPr b="1" lang="en" sz="1800"/>
              <a:t> (SMF)</a:t>
            </a:r>
            <a:endParaRPr b="1" sz="1800"/>
          </a:p>
          <a:p>
            <a:pPr indent="-317500" lvl="1" marL="914400" rtl="0" algn="l">
              <a:spcBef>
                <a:spcPts val="1000"/>
              </a:spcBef>
              <a:spcAft>
                <a:spcPts val="0"/>
              </a:spcAft>
              <a:buSzPts val="1400"/>
              <a:buChar char="○"/>
            </a:pPr>
            <a:r>
              <a:rPr lang="en"/>
              <a:t>Session management, data network profile. UPF selection. IP address allocation if IP based</a:t>
            </a:r>
            <a:endParaRPr/>
          </a:p>
          <a:p>
            <a:pPr indent="-342900" lvl="0" marL="457200" rtl="0" algn="l">
              <a:spcBef>
                <a:spcPts val="0"/>
              </a:spcBef>
              <a:spcAft>
                <a:spcPts val="0"/>
              </a:spcAft>
              <a:buSzPts val="1800"/>
              <a:buChar char="●"/>
            </a:pPr>
            <a:r>
              <a:rPr lang="en" sz="1800" u="sng"/>
              <a:t>User Plane Function</a:t>
            </a:r>
            <a:r>
              <a:rPr lang="en" sz="1800"/>
              <a:t> </a:t>
            </a:r>
            <a:r>
              <a:rPr b="1" lang="en" sz="1800"/>
              <a:t>(UPF)</a:t>
            </a:r>
            <a:endParaRPr b="1" sz="1800"/>
          </a:p>
          <a:p>
            <a:pPr indent="-317500" lvl="1" marL="914400" rtl="0" algn="l">
              <a:spcBef>
                <a:spcPts val="1000"/>
              </a:spcBef>
              <a:spcAft>
                <a:spcPts val="0"/>
              </a:spcAft>
              <a:buSzPts val="1400"/>
              <a:buChar char="○"/>
            </a:pPr>
            <a:r>
              <a:rPr lang="en"/>
              <a:t>Anchor for RAN mobility and QoS flow, Policy enforcement</a:t>
            </a:r>
            <a:endParaRPr/>
          </a:p>
          <a:p>
            <a:pPr indent="-342900" lvl="0" marL="457200" rtl="0" algn="l">
              <a:spcBef>
                <a:spcPts val="0"/>
              </a:spcBef>
              <a:spcAft>
                <a:spcPts val="0"/>
              </a:spcAft>
              <a:buSzPts val="1800"/>
              <a:buChar char="●"/>
            </a:pPr>
            <a:r>
              <a:rPr lang="en" sz="1800" u="sng"/>
              <a:t>Unified Data Management</a:t>
            </a:r>
            <a:r>
              <a:rPr lang="en" sz="1800"/>
              <a:t> </a:t>
            </a:r>
            <a:r>
              <a:rPr b="1" lang="en" sz="1800"/>
              <a:t>(UDM) </a:t>
            </a:r>
            <a:endParaRPr b="1" sz="1800"/>
          </a:p>
          <a:p>
            <a:pPr indent="-317500" lvl="1" marL="914400" rtl="0" algn="l">
              <a:spcBef>
                <a:spcPts val="1000"/>
              </a:spcBef>
              <a:spcAft>
                <a:spcPts val="0"/>
              </a:spcAft>
              <a:buSzPts val="1400"/>
              <a:buChar char="○"/>
            </a:pPr>
            <a:r>
              <a:rPr lang="en"/>
              <a:t>Access authorization, Data network profiles. Registration and Mobility Management</a:t>
            </a:r>
            <a:endParaRPr/>
          </a:p>
          <a:p>
            <a:pPr indent="-342900" lvl="0" marL="457200" rtl="0" algn="l">
              <a:spcBef>
                <a:spcPts val="0"/>
              </a:spcBef>
              <a:spcAft>
                <a:spcPts val="1000"/>
              </a:spcAft>
              <a:buSzPts val="1800"/>
              <a:buChar char="●"/>
            </a:pPr>
            <a:r>
              <a:rPr lang="en" sz="1800" u="sng"/>
              <a:t>Policy Control Function</a:t>
            </a:r>
            <a:r>
              <a:rPr b="1" lang="en" sz="1800"/>
              <a:t> (PCF)</a:t>
            </a:r>
            <a:endParaRPr sz="1800"/>
          </a:p>
        </p:txBody>
      </p:sp>
      <p:sp>
        <p:nvSpPr>
          <p:cNvPr id="687" name="Google Shape;687;p71"/>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
                                            <p:txEl>
                                              <p:pRg end="0" st="0"/>
                                            </p:txEl>
                                          </p:spTgt>
                                        </p:tgtEl>
                                        <p:attrNameLst>
                                          <p:attrName>style.visibility</p:attrName>
                                        </p:attrNameLst>
                                      </p:cBhvr>
                                      <p:to>
                                        <p:strVal val="visible"/>
                                      </p:to>
                                    </p:set>
                                    <p:animEffect filter="fade" transition="in">
                                      <p:cBhvr>
                                        <p:cTn dur="1"/>
                                        <p:tgtEl>
                                          <p:spTgt spid="6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
                                            <p:txEl>
                                              <p:pRg end="1" st="1"/>
                                            </p:txEl>
                                          </p:spTgt>
                                        </p:tgtEl>
                                        <p:attrNameLst>
                                          <p:attrName>style.visibility</p:attrName>
                                        </p:attrNameLst>
                                      </p:cBhvr>
                                      <p:to>
                                        <p:strVal val="visible"/>
                                      </p:to>
                                    </p:set>
                                    <p:animEffect filter="fade" transition="in">
                                      <p:cBhvr>
                                        <p:cTn dur="1"/>
                                        <p:tgtEl>
                                          <p:spTgt spid="6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
                                            <p:txEl>
                                              <p:pRg end="2" st="2"/>
                                            </p:txEl>
                                          </p:spTgt>
                                        </p:tgtEl>
                                        <p:attrNameLst>
                                          <p:attrName>style.visibility</p:attrName>
                                        </p:attrNameLst>
                                      </p:cBhvr>
                                      <p:to>
                                        <p:strVal val="visible"/>
                                      </p:to>
                                    </p:set>
                                    <p:animEffect filter="fade" transition="in">
                                      <p:cBhvr>
                                        <p:cTn dur="1"/>
                                        <p:tgtEl>
                                          <p:spTgt spid="6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
                                            <p:txEl>
                                              <p:pRg end="3" st="3"/>
                                            </p:txEl>
                                          </p:spTgt>
                                        </p:tgtEl>
                                        <p:attrNameLst>
                                          <p:attrName>style.visibility</p:attrName>
                                        </p:attrNameLst>
                                      </p:cBhvr>
                                      <p:to>
                                        <p:strVal val="visible"/>
                                      </p:to>
                                    </p:set>
                                    <p:animEffect filter="fade" transition="in">
                                      <p:cBhvr>
                                        <p:cTn dur="1"/>
                                        <p:tgtEl>
                                          <p:spTgt spid="6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
                                            <p:txEl>
                                              <p:pRg end="4" st="4"/>
                                            </p:txEl>
                                          </p:spTgt>
                                        </p:tgtEl>
                                        <p:attrNameLst>
                                          <p:attrName>style.visibility</p:attrName>
                                        </p:attrNameLst>
                                      </p:cBhvr>
                                      <p:to>
                                        <p:strVal val="visible"/>
                                      </p:to>
                                    </p:set>
                                    <p:animEffect filter="fade" transition="in">
                                      <p:cBhvr>
                                        <p:cTn dur="1"/>
                                        <p:tgtEl>
                                          <p:spTgt spid="68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
                                            <p:txEl>
                                              <p:pRg end="5" st="5"/>
                                            </p:txEl>
                                          </p:spTgt>
                                        </p:tgtEl>
                                        <p:attrNameLst>
                                          <p:attrName>style.visibility</p:attrName>
                                        </p:attrNameLst>
                                      </p:cBhvr>
                                      <p:to>
                                        <p:strVal val="visible"/>
                                      </p:to>
                                    </p:set>
                                    <p:animEffect filter="fade" transition="in">
                                      <p:cBhvr>
                                        <p:cTn dur="1"/>
                                        <p:tgtEl>
                                          <p:spTgt spid="68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
                                            <p:txEl>
                                              <p:pRg end="6" st="6"/>
                                            </p:txEl>
                                          </p:spTgt>
                                        </p:tgtEl>
                                        <p:attrNameLst>
                                          <p:attrName>style.visibility</p:attrName>
                                        </p:attrNameLst>
                                      </p:cBhvr>
                                      <p:to>
                                        <p:strVal val="visible"/>
                                      </p:to>
                                    </p:set>
                                    <p:animEffect filter="fade" transition="in">
                                      <p:cBhvr>
                                        <p:cTn dur="1"/>
                                        <p:tgtEl>
                                          <p:spTgt spid="68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
                                            <p:txEl>
                                              <p:pRg end="7" st="7"/>
                                            </p:txEl>
                                          </p:spTgt>
                                        </p:tgtEl>
                                        <p:attrNameLst>
                                          <p:attrName>style.visibility</p:attrName>
                                        </p:attrNameLst>
                                      </p:cBhvr>
                                      <p:to>
                                        <p:strVal val="visible"/>
                                      </p:to>
                                    </p:set>
                                    <p:animEffect filter="fade" transition="in">
                                      <p:cBhvr>
                                        <p:cTn dur="1"/>
                                        <p:tgtEl>
                                          <p:spTgt spid="68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
                                            <p:txEl>
                                              <p:pRg end="8" st="8"/>
                                            </p:txEl>
                                          </p:spTgt>
                                        </p:tgtEl>
                                        <p:attrNameLst>
                                          <p:attrName>style.visibility</p:attrName>
                                        </p:attrNameLst>
                                      </p:cBhvr>
                                      <p:to>
                                        <p:strVal val="visible"/>
                                      </p:to>
                                    </p:set>
                                    <p:animEffect filter="fade" transition="in">
                                      <p:cBhvr>
                                        <p:cTn dur="1"/>
                                        <p:tgtEl>
                                          <p:spTgt spid="68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72"/>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693" name="Google Shape;693;p72"/>
          <p:cNvPicPr preferRelativeResize="0"/>
          <p:nvPr/>
        </p:nvPicPr>
        <p:blipFill>
          <a:blip r:embed="rId3">
            <a:alphaModFix/>
          </a:blip>
          <a:stretch>
            <a:fillRect/>
          </a:stretch>
        </p:blipFill>
        <p:spPr>
          <a:xfrm>
            <a:off x="519100" y="653188"/>
            <a:ext cx="8105775" cy="4010025"/>
          </a:xfrm>
          <a:prstGeom prst="rect">
            <a:avLst/>
          </a:prstGeom>
          <a:noFill/>
          <a:ln>
            <a:noFill/>
          </a:ln>
        </p:spPr>
      </p:pic>
      <p:sp>
        <p:nvSpPr>
          <p:cNvPr id="694" name="Google Shape;694;p72"/>
          <p:cNvSpPr txBox="1"/>
          <p:nvPr/>
        </p:nvSpPr>
        <p:spPr>
          <a:xfrm>
            <a:off x="462750" y="3616625"/>
            <a:ext cx="48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00FF"/>
                </a:solidFill>
              </a:rPr>
              <a:t>UE</a:t>
            </a:r>
            <a:endParaRPr b="1">
              <a:solidFill>
                <a:srgbClr val="0000FF"/>
              </a:solidFill>
            </a:endParaRPr>
          </a:p>
        </p:txBody>
      </p:sp>
      <p:sp>
        <p:nvSpPr>
          <p:cNvPr id="695" name="Google Shape;695;p72"/>
          <p:cNvSpPr txBox="1"/>
          <p:nvPr/>
        </p:nvSpPr>
        <p:spPr>
          <a:xfrm>
            <a:off x="2049750" y="730350"/>
            <a:ext cx="77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45F06"/>
                </a:solidFill>
              </a:rPr>
              <a:t>AUSF</a:t>
            </a:r>
            <a:endParaRPr b="1">
              <a:solidFill>
                <a:srgbClr val="B45F06"/>
              </a:solidFill>
            </a:endParaRPr>
          </a:p>
        </p:txBody>
      </p:sp>
      <p:sp>
        <p:nvSpPr>
          <p:cNvPr id="696" name="Google Shape;696;p72"/>
          <p:cNvSpPr txBox="1"/>
          <p:nvPr/>
        </p:nvSpPr>
        <p:spPr>
          <a:xfrm>
            <a:off x="3641175" y="730350"/>
            <a:ext cx="77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741B47"/>
                </a:solidFill>
              </a:rPr>
              <a:t>UDM</a:t>
            </a:r>
            <a:endParaRPr b="1">
              <a:solidFill>
                <a:srgbClr val="741B47"/>
              </a:solidFill>
            </a:endParaRPr>
          </a:p>
        </p:txBody>
      </p:sp>
      <p:sp>
        <p:nvSpPr>
          <p:cNvPr id="697" name="Google Shape;697;p72"/>
          <p:cNvSpPr txBox="1"/>
          <p:nvPr/>
        </p:nvSpPr>
        <p:spPr>
          <a:xfrm>
            <a:off x="2608925" y="2458113"/>
            <a:ext cx="5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990000"/>
                </a:solidFill>
              </a:rPr>
              <a:t>AMF</a:t>
            </a:r>
            <a:endParaRPr b="1">
              <a:solidFill>
                <a:srgbClr val="990000"/>
              </a:solidFill>
            </a:endParaRPr>
          </a:p>
        </p:txBody>
      </p:sp>
      <p:sp>
        <p:nvSpPr>
          <p:cNvPr id="698" name="Google Shape;698;p72"/>
          <p:cNvSpPr txBox="1"/>
          <p:nvPr/>
        </p:nvSpPr>
        <p:spPr>
          <a:xfrm>
            <a:off x="3256300" y="4527900"/>
            <a:ext cx="87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gNodeB</a:t>
            </a:r>
            <a:endParaRPr b="1"/>
          </a:p>
          <a:p>
            <a:pPr indent="0" lvl="0" marL="0" rtl="0" algn="l">
              <a:spcBef>
                <a:spcPts val="0"/>
              </a:spcBef>
              <a:spcAft>
                <a:spcPts val="0"/>
              </a:spcAft>
              <a:buNone/>
            </a:pPr>
            <a:r>
              <a:rPr lang="en">
                <a:solidFill>
                  <a:srgbClr val="741B47"/>
                </a:solidFill>
              </a:rPr>
              <a:t>(R)AN</a:t>
            </a:r>
            <a:endParaRPr>
              <a:solidFill>
                <a:srgbClr val="741B47"/>
              </a:solidFill>
            </a:endParaRPr>
          </a:p>
        </p:txBody>
      </p:sp>
      <p:sp>
        <p:nvSpPr>
          <p:cNvPr id="699" name="Google Shape;699;p72"/>
          <p:cNvSpPr txBox="1"/>
          <p:nvPr/>
        </p:nvSpPr>
        <p:spPr>
          <a:xfrm>
            <a:off x="4335750" y="2458125"/>
            <a:ext cx="63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51C75"/>
                </a:solidFill>
              </a:rPr>
              <a:t>SMF</a:t>
            </a:r>
            <a:endParaRPr b="1">
              <a:solidFill>
                <a:srgbClr val="351C75"/>
              </a:solidFill>
            </a:endParaRPr>
          </a:p>
        </p:txBody>
      </p:sp>
      <p:sp>
        <p:nvSpPr>
          <p:cNvPr id="700" name="Google Shape;700;p72"/>
          <p:cNvSpPr txBox="1"/>
          <p:nvPr/>
        </p:nvSpPr>
        <p:spPr>
          <a:xfrm>
            <a:off x="5939275" y="2458125"/>
            <a:ext cx="822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8761D"/>
                </a:solidFill>
              </a:rPr>
              <a:t>PCF</a:t>
            </a:r>
            <a:endParaRPr b="1">
              <a:solidFill>
                <a:srgbClr val="38761D"/>
              </a:solidFill>
            </a:endParaRPr>
          </a:p>
        </p:txBody>
      </p:sp>
      <p:sp>
        <p:nvSpPr>
          <p:cNvPr id="701" name="Google Shape;701;p72"/>
          <p:cNvSpPr txBox="1"/>
          <p:nvPr/>
        </p:nvSpPr>
        <p:spPr>
          <a:xfrm>
            <a:off x="7731800" y="2350425"/>
            <a:ext cx="633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1155CC"/>
                </a:solidFill>
              </a:rPr>
              <a:t>App</a:t>
            </a:r>
            <a:endParaRPr b="1">
              <a:solidFill>
                <a:srgbClr val="1155CC"/>
              </a:solidFill>
            </a:endParaRPr>
          </a:p>
          <a:p>
            <a:pPr indent="0" lvl="0" marL="0" rtl="0" algn="ctr">
              <a:spcBef>
                <a:spcPts val="0"/>
              </a:spcBef>
              <a:spcAft>
                <a:spcPts val="0"/>
              </a:spcAft>
              <a:buNone/>
            </a:pPr>
            <a:r>
              <a:rPr b="1" lang="en">
                <a:solidFill>
                  <a:srgbClr val="1155CC"/>
                </a:solidFill>
              </a:rPr>
              <a:t>Func</a:t>
            </a:r>
            <a:endParaRPr b="1">
              <a:solidFill>
                <a:srgbClr val="1155CC"/>
              </a:solidFill>
            </a:endParaRPr>
          </a:p>
        </p:txBody>
      </p:sp>
      <p:sp>
        <p:nvSpPr>
          <p:cNvPr id="702" name="Google Shape;702;p72"/>
          <p:cNvSpPr txBox="1"/>
          <p:nvPr/>
        </p:nvSpPr>
        <p:spPr>
          <a:xfrm>
            <a:off x="5001950" y="4070150"/>
            <a:ext cx="117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7F6000"/>
                </a:solidFill>
              </a:rPr>
              <a:t>UPF</a:t>
            </a:r>
            <a:endParaRPr b="1">
              <a:solidFill>
                <a:srgbClr val="7F6000"/>
              </a:solidFill>
            </a:endParaRPr>
          </a:p>
        </p:txBody>
      </p:sp>
      <p:sp>
        <p:nvSpPr>
          <p:cNvPr id="703" name="Google Shape;703;p72"/>
          <p:cNvSpPr txBox="1"/>
          <p:nvPr>
            <p:ph type="title"/>
          </p:nvPr>
        </p:nvSpPr>
        <p:spPr>
          <a:xfrm>
            <a:off x="3474500" y="62623"/>
            <a:ext cx="770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5G - NR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
                                        <p:tgtEl>
                                          <p:spTgt spid="7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1"/>
                                        <p:tgtEl>
                                          <p:spTgt spid="6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
                                        <p:tgtEl>
                                          <p:spTgt spid="6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1"/>
                                        <p:tgtEl>
                                          <p:spTgt spid="7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
                                        <p:tgtEl>
                                          <p:spTgt spid="6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73"/>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09" name="Google Shape;709;p73"/>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B949F"/>
                </a:solidFill>
              </a:rPr>
              <a:t>Mitigations from 4G</a:t>
            </a:r>
            <a:endParaRPr>
              <a:solidFill>
                <a:srgbClr val="CB949F"/>
              </a:solidFill>
            </a:endParaRPr>
          </a:p>
        </p:txBody>
      </p:sp>
      <p:sp>
        <p:nvSpPr>
          <p:cNvPr id="710" name="Google Shape;710;p73"/>
          <p:cNvSpPr txBox="1"/>
          <p:nvPr>
            <p:ph idx="1" type="body"/>
          </p:nvPr>
        </p:nvSpPr>
        <p:spPr>
          <a:xfrm>
            <a:off x="720000" y="1192100"/>
            <a:ext cx="7704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4E5EA3"/>
              </a:buClr>
              <a:buSzPts val="1800"/>
              <a:buChar char="●"/>
            </a:pPr>
            <a:r>
              <a:rPr lang="en" sz="1800" u="sng">
                <a:solidFill>
                  <a:srgbClr val="4E5EA3"/>
                </a:solidFill>
              </a:rPr>
              <a:t>Subscription Concealed Identifier</a:t>
            </a:r>
            <a:r>
              <a:rPr lang="en" sz="1800">
                <a:solidFill>
                  <a:srgbClr val="4E5EA3"/>
                </a:solidFill>
              </a:rPr>
              <a:t> (</a:t>
            </a:r>
            <a:r>
              <a:rPr b="1" lang="en" sz="1800">
                <a:solidFill>
                  <a:srgbClr val="4E5EA3"/>
                </a:solidFill>
              </a:rPr>
              <a:t>SUCI</a:t>
            </a:r>
            <a:r>
              <a:rPr lang="en" sz="1800">
                <a:solidFill>
                  <a:srgbClr val="4E5EA3"/>
                </a:solidFill>
              </a:rPr>
              <a:t>) and </a:t>
            </a:r>
            <a:r>
              <a:rPr lang="en" sz="1800" u="sng">
                <a:solidFill>
                  <a:srgbClr val="4E5EA3"/>
                </a:solidFill>
              </a:rPr>
              <a:t>Subscription Permanent Identifier </a:t>
            </a:r>
            <a:r>
              <a:rPr lang="en" sz="1800">
                <a:solidFill>
                  <a:srgbClr val="4E5EA3"/>
                </a:solidFill>
              </a:rPr>
              <a:t>(</a:t>
            </a:r>
            <a:r>
              <a:rPr b="1" lang="en" sz="1800">
                <a:solidFill>
                  <a:srgbClr val="4E5EA3"/>
                </a:solidFill>
              </a:rPr>
              <a:t>SUPI</a:t>
            </a:r>
            <a:r>
              <a:rPr lang="en" sz="1800">
                <a:solidFill>
                  <a:srgbClr val="4E5EA3"/>
                </a:solidFill>
              </a:rPr>
              <a:t>) to protect IMSI</a:t>
            </a:r>
            <a:endParaRPr sz="1800">
              <a:solidFill>
                <a:srgbClr val="4E5EA3"/>
              </a:solidFill>
            </a:endParaRPr>
          </a:p>
          <a:p>
            <a:pPr indent="-342900" lvl="0" marL="457200" rtl="0" algn="l">
              <a:spcBef>
                <a:spcPts val="0"/>
              </a:spcBef>
              <a:spcAft>
                <a:spcPts val="0"/>
              </a:spcAft>
              <a:buClr>
                <a:srgbClr val="4E5EA3"/>
              </a:buClr>
              <a:buSzPts val="1800"/>
              <a:buChar char="●"/>
            </a:pPr>
            <a:r>
              <a:rPr lang="en" sz="1800">
                <a:solidFill>
                  <a:srgbClr val="4E5EA3"/>
                </a:solidFill>
              </a:rPr>
              <a:t>Security and Mobility separated in the core network</a:t>
            </a:r>
            <a:endParaRPr sz="1800">
              <a:solidFill>
                <a:srgbClr val="4E5EA3"/>
              </a:solidFill>
            </a:endParaRPr>
          </a:p>
          <a:p>
            <a:pPr indent="-342900" lvl="0" marL="457200" rtl="0" algn="l">
              <a:spcBef>
                <a:spcPts val="0"/>
              </a:spcBef>
              <a:spcAft>
                <a:spcPts val="0"/>
              </a:spcAft>
              <a:buClr>
                <a:srgbClr val="4E5EA3"/>
              </a:buClr>
              <a:buSzPts val="1800"/>
              <a:buChar char="●"/>
            </a:pPr>
            <a:r>
              <a:rPr lang="en" sz="1800">
                <a:solidFill>
                  <a:srgbClr val="4E5EA3"/>
                </a:solidFill>
              </a:rPr>
              <a:t>256bit keys supported </a:t>
            </a:r>
            <a:endParaRPr sz="1600">
              <a:solidFill>
                <a:srgbClr val="4E5EA3"/>
              </a:solidFill>
            </a:endParaRPr>
          </a:p>
          <a:p>
            <a:pPr indent="-342900" lvl="0" marL="457200" rtl="0" algn="l">
              <a:spcBef>
                <a:spcPts val="0"/>
              </a:spcBef>
              <a:spcAft>
                <a:spcPts val="0"/>
              </a:spcAft>
              <a:buClr>
                <a:srgbClr val="4E5EA3"/>
              </a:buClr>
              <a:buSzPts val="1800"/>
              <a:buChar char="●"/>
            </a:pPr>
            <a:r>
              <a:rPr lang="en" sz="1800">
                <a:solidFill>
                  <a:srgbClr val="4E5EA3"/>
                </a:solidFill>
              </a:rPr>
              <a:t>Perimeter security to protect user plane messages (GTP-U).</a:t>
            </a:r>
            <a:endParaRPr sz="1800">
              <a:solidFill>
                <a:srgbClr val="4E5EA3"/>
              </a:solidFill>
            </a:endParaRPr>
          </a:p>
          <a:p>
            <a:pPr indent="-342900" lvl="0" marL="457200" rtl="0" algn="l">
              <a:spcBef>
                <a:spcPts val="0"/>
              </a:spcBef>
              <a:spcAft>
                <a:spcPts val="0"/>
              </a:spcAft>
              <a:buClr>
                <a:srgbClr val="4E5EA3"/>
              </a:buClr>
              <a:buSzPts val="1800"/>
              <a:buChar char="●"/>
            </a:pPr>
            <a:r>
              <a:rPr b="1" lang="en" sz="1800">
                <a:solidFill>
                  <a:srgbClr val="4E5EA3"/>
                </a:solidFill>
              </a:rPr>
              <a:t>Authentication Server </a:t>
            </a:r>
            <a:r>
              <a:rPr lang="en" sz="1800">
                <a:solidFill>
                  <a:srgbClr val="4E5EA3"/>
                </a:solidFill>
              </a:rPr>
              <a:t>and </a:t>
            </a:r>
            <a:r>
              <a:rPr b="1" lang="en" sz="1800">
                <a:solidFill>
                  <a:srgbClr val="4E5EA3"/>
                </a:solidFill>
              </a:rPr>
              <a:t>UE </a:t>
            </a:r>
            <a:r>
              <a:rPr lang="en" sz="1800">
                <a:solidFill>
                  <a:srgbClr val="4E5EA3"/>
                </a:solidFill>
              </a:rPr>
              <a:t>add a counter to mitigate replay attacks.</a:t>
            </a:r>
            <a:endParaRPr sz="1800">
              <a:solidFill>
                <a:srgbClr val="4E5EA3"/>
              </a:solidFill>
            </a:endParaRPr>
          </a:p>
          <a:p>
            <a:pPr indent="-342900" lvl="0" marL="457200" rtl="0" algn="l">
              <a:spcBef>
                <a:spcPts val="0"/>
              </a:spcBef>
              <a:spcAft>
                <a:spcPts val="0"/>
              </a:spcAft>
              <a:buClr>
                <a:srgbClr val="4E5EA3"/>
              </a:buClr>
              <a:buSzPts val="1800"/>
              <a:buChar char="●"/>
            </a:pPr>
            <a:r>
              <a:rPr lang="en" sz="1800" u="sng">
                <a:solidFill>
                  <a:srgbClr val="4E5EA3"/>
                </a:solidFill>
              </a:rPr>
              <a:t>Security Anchor Function</a:t>
            </a:r>
            <a:r>
              <a:rPr lang="en" sz="1800">
                <a:solidFill>
                  <a:srgbClr val="4E5EA3"/>
                </a:solidFill>
              </a:rPr>
              <a:t> (</a:t>
            </a:r>
            <a:r>
              <a:rPr b="1" lang="en" sz="1800">
                <a:solidFill>
                  <a:srgbClr val="4E5EA3"/>
                </a:solidFill>
              </a:rPr>
              <a:t>SEAF</a:t>
            </a:r>
            <a:r>
              <a:rPr lang="en" sz="1800">
                <a:solidFill>
                  <a:srgbClr val="4E5EA3"/>
                </a:solidFill>
              </a:rPr>
              <a:t>) allows AKA to skip full reauth</a:t>
            </a:r>
            <a:endParaRPr sz="1800">
              <a:solidFill>
                <a:srgbClr val="4E5EA3"/>
              </a:solidFill>
            </a:endParaRPr>
          </a:p>
        </p:txBody>
      </p:sp>
      <p:pic>
        <p:nvPicPr>
          <p:cNvPr id="711" name="Google Shape;711;p73"/>
          <p:cNvPicPr preferRelativeResize="0"/>
          <p:nvPr/>
        </p:nvPicPr>
        <p:blipFill>
          <a:blip r:embed="rId3">
            <a:alphaModFix/>
          </a:blip>
          <a:stretch>
            <a:fillRect/>
          </a:stretch>
        </p:blipFill>
        <p:spPr>
          <a:xfrm>
            <a:off x="3177777" y="3507750"/>
            <a:ext cx="2532476" cy="1559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85" name="Google Shape;285;p38"/>
          <p:cNvPicPr preferRelativeResize="0"/>
          <p:nvPr/>
        </p:nvPicPr>
        <p:blipFill>
          <a:blip r:embed="rId3">
            <a:alphaModFix/>
          </a:blip>
          <a:stretch>
            <a:fillRect/>
          </a:stretch>
        </p:blipFill>
        <p:spPr>
          <a:xfrm>
            <a:off x="916775" y="43338"/>
            <a:ext cx="7026022" cy="50568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pic>
        <p:nvPicPr>
          <p:cNvPr id="716" name="Google Shape;716;p74"/>
          <p:cNvPicPr preferRelativeResize="0"/>
          <p:nvPr/>
        </p:nvPicPr>
        <p:blipFill>
          <a:blip r:embed="rId3">
            <a:alphaModFix/>
          </a:blip>
          <a:stretch>
            <a:fillRect/>
          </a:stretch>
        </p:blipFill>
        <p:spPr>
          <a:xfrm>
            <a:off x="5300420" y="1457188"/>
            <a:ext cx="3720731" cy="2709637"/>
          </a:xfrm>
          <a:prstGeom prst="rect">
            <a:avLst/>
          </a:prstGeom>
          <a:noFill/>
          <a:ln>
            <a:noFill/>
          </a:ln>
        </p:spPr>
      </p:pic>
      <p:sp>
        <p:nvSpPr>
          <p:cNvPr id="717" name="Google Shape;717;p74"/>
          <p:cNvSpPr txBox="1"/>
          <p:nvPr>
            <p:ph type="title"/>
          </p:nvPr>
        </p:nvSpPr>
        <p:spPr>
          <a:xfrm>
            <a:off x="720000" y="33105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5</a:t>
            </a:r>
            <a:r>
              <a:rPr lang="en"/>
              <a:t>G Attack Vectors</a:t>
            </a:r>
            <a:endParaRPr/>
          </a:p>
        </p:txBody>
      </p:sp>
      <p:sp>
        <p:nvSpPr>
          <p:cNvPr id="718" name="Google Shape;718;p74"/>
          <p:cNvSpPr txBox="1"/>
          <p:nvPr>
            <p:ph idx="1" type="body"/>
          </p:nvPr>
        </p:nvSpPr>
        <p:spPr>
          <a:xfrm>
            <a:off x="443100" y="962375"/>
            <a:ext cx="4618800" cy="36573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RA and CN don’t require authentication. Location sniffing attack</a:t>
            </a:r>
            <a:endParaRPr sz="1800"/>
          </a:p>
          <a:p>
            <a:pPr indent="-330200" lvl="1" marL="914400" rtl="0" algn="l">
              <a:spcBef>
                <a:spcPts val="0"/>
              </a:spcBef>
              <a:spcAft>
                <a:spcPts val="0"/>
              </a:spcAft>
              <a:buClr>
                <a:srgbClr val="6AA84F"/>
              </a:buClr>
              <a:buSzPts val="1600"/>
              <a:buChar char="○"/>
            </a:pPr>
            <a:r>
              <a:rPr lang="en" sz="1600">
                <a:solidFill>
                  <a:srgbClr val="6AA84F"/>
                </a:solidFill>
              </a:rPr>
              <a:t>Place sniffing tool near target UE</a:t>
            </a:r>
            <a:endParaRPr sz="1600">
              <a:solidFill>
                <a:srgbClr val="6AA84F"/>
              </a:solidFill>
            </a:endParaRPr>
          </a:p>
          <a:p>
            <a:pPr indent="-317500" lvl="2" marL="1371600" rtl="0" algn="l">
              <a:spcBef>
                <a:spcPts val="0"/>
              </a:spcBef>
              <a:spcAft>
                <a:spcPts val="0"/>
              </a:spcAft>
              <a:buSzPts val="1400"/>
              <a:buChar char="■"/>
            </a:pPr>
            <a:r>
              <a:rPr lang="en"/>
              <a:t>Monitor for plaintext </a:t>
            </a:r>
            <a:r>
              <a:rPr b="1" lang="en"/>
              <a:t>AuthReq </a:t>
            </a:r>
            <a:r>
              <a:rPr lang="en"/>
              <a:t>msg</a:t>
            </a:r>
            <a:endParaRPr/>
          </a:p>
          <a:p>
            <a:pPr indent="-317500" lvl="2" marL="1371600" rtl="0" algn="l">
              <a:spcBef>
                <a:spcPts val="0"/>
              </a:spcBef>
              <a:spcAft>
                <a:spcPts val="0"/>
              </a:spcAft>
              <a:buSzPts val="1400"/>
              <a:buChar char="■"/>
            </a:pPr>
            <a:r>
              <a:rPr lang="en"/>
              <a:t>The message contains </a:t>
            </a:r>
            <a:r>
              <a:rPr b="1" lang="en"/>
              <a:t>RAND </a:t>
            </a:r>
            <a:r>
              <a:rPr lang="en"/>
              <a:t>and </a:t>
            </a:r>
            <a:r>
              <a:rPr b="1" lang="en"/>
              <a:t>AUTN</a:t>
            </a:r>
            <a:endParaRPr b="1"/>
          </a:p>
          <a:p>
            <a:pPr indent="-330200" lvl="1" marL="914400" rtl="0" algn="l">
              <a:spcBef>
                <a:spcPts val="0"/>
              </a:spcBef>
              <a:spcAft>
                <a:spcPts val="0"/>
              </a:spcAft>
              <a:buClr>
                <a:srgbClr val="6AA84F"/>
              </a:buClr>
              <a:buSzPts val="1600"/>
              <a:buChar char="○"/>
            </a:pPr>
            <a:r>
              <a:rPr lang="en" sz="1600">
                <a:solidFill>
                  <a:srgbClr val="6AA84F"/>
                </a:solidFill>
              </a:rPr>
              <a:t>Build an </a:t>
            </a:r>
            <a:r>
              <a:rPr b="1" lang="en" sz="1600">
                <a:solidFill>
                  <a:srgbClr val="6AA84F"/>
                </a:solidFill>
                <a:latin typeface="Barlow"/>
                <a:ea typeface="Barlow"/>
                <a:cs typeface="Barlow"/>
                <a:sym typeface="Barlow"/>
              </a:rPr>
              <a:t>AuthReq </a:t>
            </a:r>
            <a:r>
              <a:rPr lang="en" sz="1600">
                <a:solidFill>
                  <a:srgbClr val="6AA84F"/>
                </a:solidFill>
              </a:rPr>
              <a:t>message using that </a:t>
            </a:r>
            <a:r>
              <a:rPr b="1" lang="en" sz="1600">
                <a:solidFill>
                  <a:srgbClr val="6AA84F"/>
                </a:solidFill>
                <a:latin typeface="Barlow"/>
                <a:ea typeface="Barlow"/>
                <a:cs typeface="Barlow"/>
                <a:sym typeface="Barlow"/>
              </a:rPr>
              <a:t>RAND </a:t>
            </a:r>
            <a:r>
              <a:rPr lang="en" sz="1600">
                <a:solidFill>
                  <a:srgbClr val="6AA84F"/>
                </a:solidFill>
              </a:rPr>
              <a:t>and </a:t>
            </a:r>
            <a:r>
              <a:rPr b="1" lang="en" sz="1600">
                <a:solidFill>
                  <a:srgbClr val="6AA84F"/>
                </a:solidFill>
                <a:latin typeface="Barlow"/>
                <a:ea typeface="Barlow"/>
                <a:cs typeface="Barlow"/>
                <a:sym typeface="Barlow"/>
              </a:rPr>
              <a:t>AUTN</a:t>
            </a:r>
            <a:r>
              <a:rPr lang="en" sz="1600">
                <a:solidFill>
                  <a:srgbClr val="6AA84F"/>
                </a:solidFill>
              </a:rPr>
              <a:t>. </a:t>
            </a:r>
            <a:endParaRPr sz="1600">
              <a:solidFill>
                <a:srgbClr val="6AA84F"/>
              </a:solidFill>
            </a:endParaRPr>
          </a:p>
          <a:p>
            <a:pPr indent="-330200" lvl="1" marL="914400" rtl="0" algn="l">
              <a:spcBef>
                <a:spcPts val="0"/>
              </a:spcBef>
              <a:spcAft>
                <a:spcPts val="0"/>
              </a:spcAft>
              <a:buClr>
                <a:srgbClr val="6AA84F"/>
              </a:buClr>
              <a:buSzPts val="1600"/>
              <a:buChar char="○"/>
            </a:pPr>
            <a:r>
              <a:rPr lang="en" sz="1600">
                <a:solidFill>
                  <a:srgbClr val="6AA84F"/>
                </a:solidFill>
              </a:rPr>
              <a:t>Broadcast fake message.</a:t>
            </a:r>
            <a:endParaRPr sz="1600">
              <a:solidFill>
                <a:srgbClr val="6AA84F"/>
              </a:solidFill>
            </a:endParaRPr>
          </a:p>
          <a:p>
            <a:pPr indent="-317500" lvl="2" marL="1371600" rtl="0" algn="l">
              <a:spcBef>
                <a:spcPts val="0"/>
              </a:spcBef>
              <a:spcAft>
                <a:spcPts val="0"/>
              </a:spcAft>
              <a:buSzPts val="1400"/>
              <a:buChar char="■"/>
            </a:pPr>
            <a:r>
              <a:rPr lang="en"/>
              <a:t>MAC check fails if not target UE</a:t>
            </a:r>
            <a:endParaRPr/>
          </a:p>
          <a:p>
            <a:pPr indent="-317500" lvl="2" marL="1371600" rtl="0" algn="l">
              <a:spcBef>
                <a:spcPts val="0"/>
              </a:spcBef>
              <a:spcAft>
                <a:spcPts val="0"/>
              </a:spcAft>
              <a:buSzPts val="1400"/>
              <a:buChar char="■"/>
            </a:pPr>
            <a:r>
              <a:rPr lang="en"/>
              <a:t>Victim UE passes MAC, fails SEQ</a:t>
            </a:r>
            <a:endParaRPr/>
          </a:p>
          <a:p>
            <a:pPr indent="-317500" lvl="2" marL="1371600" rtl="0" algn="l">
              <a:spcBef>
                <a:spcPts val="0"/>
              </a:spcBef>
              <a:spcAft>
                <a:spcPts val="0"/>
              </a:spcAft>
              <a:buSzPts val="1400"/>
              <a:buChar char="■"/>
            </a:pPr>
            <a:r>
              <a:rPr lang="en"/>
              <a:t>If all messages fail MAC verification, the UE is not nearby. If one SEQ failure, it is nearby.</a:t>
            </a:r>
            <a:endParaRPr/>
          </a:p>
        </p:txBody>
      </p:sp>
      <p:sp>
        <p:nvSpPr>
          <p:cNvPr id="719" name="Google Shape;719;p74"/>
          <p:cNvSpPr txBox="1"/>
          <p:nvPr/>
        </p:nvSpPr>
        <p:spPr>
          <a:xfrm>
            <a:off x="4187750" y="4899425"/>
            <a:ext cx="4618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800">
                <a:solidFill>
                  <a:schemeClr val="dk1"/>
                </a:solidFill>
              </a:rPr>
              <a:t> https://www.jstage.jst.go.jp/article/transinf/E103.D/8/E103.D_2019FOL0001/_pdf</a:t>
            </a:r>
            <a:endParaRPr sz="800">
              <a:solidFill>
                <a:schemeClr val="dk1"/>
              </a:solidFill>
            </a:endParaRPr>
          </a:p>
          <a:p>
            <a:pPr indent="0" lvl="0" marL="0" rtl="0" algn="l">
              <a:spcBef>
                <a:spcPts val="0"/>
              </a:spcBef>
              <a:spcAft>
                <a:spcPts val="0"/>
              </a:spcAft>
              <a:buNone/>
            </a:pPr>
            <a:r>
              <a:t/>
            </a:r>
            <a:endParaRPr/>
          </a:p>
        </p:txBody>
      </p:sp>
      <p:sp>
        <p:nvSpPr>
          <p:cNvPr id="720" name="Google Shape;720;p74"/>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0" st="0"/>
                                            </p:txEl>
                                          </p:spTgt>
                                        </p:tgtEl>
                                        <p:attrNameLst>
                                          <p:attrName>style.visibility</p:attrName>
                                        </p:attrNameLst>
                                      </p:cBhvr>
                                      <p:to>
                                        <p:strVal val="visible"/>
                                      </p:to>
                                    </p:set>
                                    <p:animEffect filter="fade" transition="in">
                                      <p:cBhvr>
                                        <p:cTn dur="1"/>
                                        <p:tgtEl>
                                          <p:spTgt spid="7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1" st="1"/>
                                            </p:txEl>
                                          </p:spTgt>
                                        </p:tgtEl>
                                        <p:attrNameLst>
                                          <p:attrName>style.visibility</p:attrName>
                                        </p:attrNameLst>
                                      </p:cBhvr>
                                      <p:to>
                                        <p:strVal val="visible"/>
                                      </p:to>
                                    </p:set>
                                    <p:animEffect filter="fade" transition="in">
                                      <p:cBhvr>
                                        <p:cTn dur="1"/>
                                        <p:tgtEl>
                                          <p:spTgt spid="7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2" st="2"/>
                                            </p:txEl>
                                          </p:spTgt>
                                        </p:tgtEl>
                                        <p:attrNameLst>
                                          <p:attrName>style.visibility</p:attrName>
                                        </p:attrNameLst>
                                      </p:cBhvr>
                                      <p:to>
                                        <p:strVal val="visible"/>
                                      </p:to>
                                    </p:set>
                                    <p:animEffect filter="fade" transition="in">
                                      <p:cBhvr>
                                        <p:cTn dur="1"/>
                                        <p:tgtEl>
                                          <p:spTgt spid="7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3" st="3"/>
                                            </p:txEl>
                                          </p:spTgt>
                                        </p:tgtEl>
                                        <p:attrNameLst>
                                          <p:attrName>style.visibility</p:attrName>
                                        </p:attrNameLst>
                                      </p:cBhvr>
                                      <p:to>
                                        <p:strVal val="visible"/>
                                      </p:to>
                                    </p:set>
                                    <p:animEffect filter="fade" transition="in">
                                      <p:cBhvr>
                                        <p:cTn dur="1"/>
                                        <p:tgtEl>
                                          <p:spTgt spid="7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4" st="4"/>
                                            </p:txEl>
                                          </p:spTgt>
                                        </p:tgtEl>
                                        <p:attrNameLst>
                                          <p:attrName>style.visibility</p:attrName>
                                        </p:attrNameLst>
                                      </p:cBhvr>
                                      <p:to>
                                        <p:strVal val="visible"/>
                                      </p:to>
                                    </p:set>
                                    <p:animEffect filter="fade" transition="in">
                                      <p:cBhvr>
                                        <p:cTn dur="1"/>
                                        <p:tgtEl>
                                          <p:spTgt spid="71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5" st="5"/>
                                            </p:txEl>
                                          </p:spTgt>
                                        </p:tgtEl>
                                        <p:attrNameLst>
                                          <p:attrName>style.visibility</p:attrName>
                                        </p:attrNameLst>
                                      </p:cBhvr>
                                      <p:to>
                                        <p:strVal val="visible"/>
                                      </p:to>
                                    </p:set>
                                    <p:animEffect filter="fade" transition="in">
                                      <p:cBhvr>
                                        <p:cTn dur="1"/>
                                        <p:tgtEl>
                                          <p:spTgt spid="71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6" st="6"/>
                                            </p:txEl>
                                          </p:spTgt>
                                        </p:tgtEl>
                                        <p:attrNameLst>
                                          <p:attrName>style.visibility</p:attrName>
                                        </p:attrNameLst>
                                      </p:cBhvr>
                                      <p:to>
                                        <p:strVal val="visible"/>
                                      </p:to>
                                    </p:set>
                                    <p:animEffect filter="fade" transition="in">
                                      <p:cBhvr>
                                        <p:cTn dur="1"/>
                                        <p:tgtEl>
                                          <p:spTgt spid="71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7" st="7"/>
                                            </p:txEl>
                                          </p:spTgt>
                                        </p:tgtEl>
                                        <p:attrNameLst>
                                          <p:attrName>style.visibility</p:attrName>
                                        </p:attrNameLst>
                                      </p:cBhvr>
                                      <p:to>
                                        <p:strVal val="visible"/>
                                      </p:to>
                                    </p:set>
                                    <p:animEffect filter="fade" transition="in">
                                      <p:cBhvr>
                                        <p:cTn dur="1"/>
                                        <p:tgtEl>
                                          <p:spTgt spid="71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8" st="8"/>
                                            </p:txEl>
                                          </p:spTgt>
                                        </p:tgtEl>
                                        <p:attrNameLst>
                                          <p:attrName>style.visibility</p:attrName>
                                        </p:attrNameLst>
                                      </p:cBhvr>
                                      <p:to>
                                        <p:strVal val="visible"/>
                                      </p:to>
                                    </p:set>
                                    <p:animEffect filter="fade" transition="in">
                                      <p:cBhvr>
                                        <p:cTn dur="1"/>
                                        <p:tgtEl>
                                          <p:spTgt spid="71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75"/>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5G Attack Vectors</a:t>
            </a:r>
            <a:endParaRPr/>
          </a:p>
        </p:txBody>
      </p:sp>
      <p:sp>
        <p:nvSpPr>
          <p:cNvPr id="726" name="Google Shape;726;p75"/>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Attach Req Injection</a:t>
            </a:r>
            <a:endParaRPr/>
          </a:p>
          <a:p>
            <a:pPr indent="-342900" lvl="0" marL="457200" rtl="0" algn="l">
              <a:spcBef>
                <a:spcPts val="0"/>
              </a:spcBef>
              <a:spcAft>
                <a:spcPts val="0"/>
              </a:spcAft>
              <a:buSzPts val="1800"/>
              <a:buChar char="●"/>
            </a:pPr>
            <a:r>
              <a:rPr lang="en"/>
              <a:t>Battery Draining</a:t>
            </a:r>
            <a:endParaRPr sz="1600">
              <a:solidFill>
                <a:srgbClr val="674EA7"/>
              </a:solidFill>
            </a:endParaRPr>
          </a:p>
          <a:p>
            <a:pPr indent="-330200" lvl="1" marL="914400" rtl="0" algn="l">
              <a:spcBef>
                <a:spcPts val="0"/>
              </a:spcBef>
              <a:spcAft>
                <a:spcPts val="0"/>
              </a:spcAft>
              <a:buClr>
                <a:srgbClr val="6AA84F"/>
              </a:buClr>
              <a:buSzPts val="1600"/>
              <a:buChar char="○"/>
            </a:pPr>
            <a:r>
              <a:rPr lang="en">
                <a:solidFill>
                  <a:srgbClr val="6AA84F"/>
                </a:solidFill>
              </a:rPr>
              <a:t>NB-IOT and LTE-M devices in particular can be drained like 5x faster than expected </a:t>
            </a:r>
            <a:endParaRPr>
              <a:solidFill>
                <a:srgbClr val="6AA84F"/>
              </a:solidFill>
            </a:endParaRPr>
          </a:p>
          <a:p>
            <a:pPr indent="-342900" lvl="0" marL="457200" rtl="0" algn="l">
              <a:spcBef>
                <a:spcPts val="0"/>
              </a:spcBef>
              <a:spcAft>
                <a:spcPts val="0"/>
              </a:spcAft>
              <a:buClr>
                <a:srgbClr val="674EA7"/>
              </a:buClr>
              <a:buSzPts val="1800"/>
              <a:buChar char="●"/>
            </a:pPr>
            <a:r>
              <a:rPr lang="en">
                <a:solidFill>
                  <a:srgbClr val="674EA7"/>
                </a:solidFill>
              </a:rPr>
              <a:t>Sending malformed packets can trigger crashes in 5g cores. Yes, still.</a:t>
            </a:r>
            <a:endParaRPr/>
          </a:p>
          <a:p>
            <a:pPr indent="-342900" lvl="0" marL="457200" rtl="0" algn="l">
              <a:spcBef>
                <a:spcPts val="0"/>
              </a:spcBef>
              <a:spcAft>
                <a:spcPts val="0"/>
              </a:spcAft>
              <a:buClr>
                <a:srgbClr val="674EA7"/>
              </a:buClr>
              <a:buSzPts val="1800"/>
              <a:buChar char="●"/>
            </a:pPr>
            <a:r>
              <a:rPr lang="en">
                <a:solidFill>
                  <a:srgbClr val="674EA7"/>
                </a:solidFill>
              </a:rPr>
              <a:t>HTTP/2 Attacks</a:t>
            </a:r>
            <a:endParaRPr>
              <a:solidFill>
                <a:srgbClr val="FEFEFE"/>
              </a:solidFill>
            </a:endParaRPr>
          </a:p>
          <a:p>
            <a:pPr indent="-330200" lvl="1" marL="914400" rtl="0" algn="l">
              <a:spcBef>
                <a:spcPts val="0"/>
              </a:spcBef>
              <a:spcAft>
                <a:spcPts val="0"/>
              </a:spcAft>
              <a:buClr>
                <a:srgbClr val="6AA84F"/>
              </a:buClr>
              <a:buSzPts val="1600"/>
              <a:buChar char="○"/>
            </a:pPr>
            <a:r>
              <a:rPr lang="en">
                <a:solidFill>
                  <a:srgbClr val="6AA84F"/>
                </a:solidFill>
              </a:rPr>
              <a:t>Stream Reuse</a:t>
            </a:r>
            <a:endParaRPr>
              <a:solidFill>
                <a:srgbClr val="6AA84F"/>
              </a:solidFill>
            </a:endParaRPr>
          </a:p>
          <a:p>
            <a:pPr indent="-330200" lvl="1" marL="914400" rtl="0" algn="l">
              <a:spcBef>
                <a:spcPts val="0"/>
              </a:spcBef>
              <a:spcAft>
                <a:spcPts val="0"/>
              </a:spcAft>
              <a:buClr>
                <a:srgbClr val="6AA84F"/>
              </a:buClr>
              <a:buSzPts val="1600"/>
              <a:buChar char="○"/>
            </a:pPr>
            <a:r>
              <a:rPr lang="en">
                <a:solidFill>
                  <a:srgbClr val="6AA84F"/>
                </a:solidFill>
              </a:rPr>
              <a:t>Closed Stream</a:t>
            </a:r>
            <a:endParaRPr>
              <a:solidFill>
                <a:srgbClr val="6AA84F"/>
              </a:solidFill>
            </a:endParaRPr>
          </a:p>
          <a:p>
            <a:pPr indent="-342900" lvl="0" marL="457200" rtl="0" algn="l">
              <a:spcBef>
                <a:spcPts val="0"/>
              </a:spcBef>
              <a:spcAft>
                <a:spcPts val="0"/>
              </a:spcAft>
              <a:buClr>
                <a:srgbClr val="674EA7"/>
              </a:buClr>
              <a:buSzPts val="1800"/>
              <a:buChar char="●"/>
            </a:pPr>
            <a:r>
              <a:rPr lang="en">
                <a:solidFill>
                  <a:srgbClr val="674EA7"/>
                </a:solidFill>
              </a:rPr>
              <a:t>End-to-end China Unicom</a:t>
            </a:r>
            <a:endParaRPr>
              <a:solidFill>
                <a:srgbClr val="674EA7"/>
              </a:solidFill>
            </a:endParaRPr>
          </a:p>
        </p:txBody>
      </p:sp>
      <p:sp>
        <p:nvSpPr>
          <p:cNvPr id="727" name="Google Shape;727;p75"/>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728" name="Google Shape;728;p75"/>
          <p:cNvPicPr preferRelativeResize="0"/>
          <p:nvPr/>
        </p:nvPicPr>
        <p:blipFill>
          <a:blip r:embed="rId3">
            <a:alphaModFix/>
          </a:blip>
          <a:stretch>
            <a:fillRect/>
          </a:stretch>
        </p:blipFill>
        <p:spPr>
          <a:xfrm>
            <a:off x="3509763" y="3019025"/>
            <a:ext cx="2124475" cy="212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xEl>
                                              <p:pRg end="0" st="0"/>
                                            </p:txEl>
                                          </p:spTgt>
                                        </p:tgtEl>
                                        <p:attrNameLst>
                                          <p:attrName>style.visibility</p:attrName>
                                        </p:attrNameLst>
                                      </p:cBhvr>
                                      <p:to>
                                        <p:strVal val="visible"/>
                                      </p:to>
                                    </p:set>
                                    <p:animEffect filter="fade" transition="in">
                                      <p:cBhvr>
                                        <p:cTn dur="1"/>
                                        <p:tgtEl>
                                          <p:spTgt spid="7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xEl>
                                              <p:pRg end="1" st="1"/>
                                            </p:txEl>
                                          </p:spTgt>
                                        </p:tgtEl>
                                        <p:attrNameLst>
                                          <p:attrName>style.visibility</p:attrName>
                                        </p:attrNameLst>
                                      </p:cBhvr>
                                      <p:to>
                                        <p:strVal val="visible"/>
                                      </p:to>
                                    </p:set>
                                    <p:animEffect filter="fade" transition="in">
                                      <p:cBhvr>
                                        <p:cTn dur="1"/>
                                        <p:tgtEl>
                                          <p:spTgt spid="7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xEl>
                                              <p:pRg end="2" st="2"/>
                                            </p:txEl>
                                          </p:spTgt>
                                        </p:tgtEl>
                                        <p:attrNameLst>
                                          <p:attrName>style.visibility</p:attrName>
                                        </p:attrNameLst>
                                      </p:cBhvr>
                                      <p:to>
                                        <p:strVal val="visible"/>
                                      </p:to>
                                    </p:set>
                                    <p:animEffect filter="fade" transition="in">
                                      <p:cBhvr>
                                        <p:cTn dur="1"/>
                                        <p:tgtEl>
                                          <p:spTgt spid="7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xEl>
                                              <p:pRg end="3" st="3"/>
                                            </p:txEl>
                                          </p:spTgt>
                                        </p:tgtEl>
                                        <p:attrNameLst>
                                          <p:attrName>style.visibility</p:attrName>
                                        </p:attrNameLst>
                                      </p:cBhvr>
                                      <p:to>
                                        <p:strVal val="visible"/>
                                      </p:to>
                                    </p:set>
                                    <p:animEffect filter="fade" transition="in">
                                      <p:cBhvr>
                                        <p:cTn dur="1"/>
                                        <p:tgtEl>
                                          <p:spTgt spid="72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xEl>
                                              <p:pRg end="4" st="4"/>
                                            </p:txEl>
                                          </p:spTgt>
                                        </p:tgtEl>
                                        <p:attrNameLst>
                                          <p:attrName>style.visibility</p:attrName>
                                        </p:attrNameLst>
                                      </p:cBhvr>
                                      <p:to>
                                        <p:strVal val="visible"/>
                                      </p:to>
                                    </p:set>
                                    <p:animEffect filter="fade" transition="in">
                                      <p:cBhvr>
                                        <p:cTn dur="1"/>
                                        <p:tgtEl>
                                          <p:spTgt spid="72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xEl>
                                              <p:pRg end="5" st="5"/>
                                            </p:txEl>
                                          </p:spTgt>
                                        </p:tgtEl>
                                        <p:attrNameLst>
                                          <p:attrName>style.visibility</p:attrName>
                                        </p:attrNameLst>
                                      </p:cBhvr>
                                      <p:to>
                                        <p:strVal val="visible"/>
                                      </p:to>
                                    </p:set>
                                    <p:animEffect filter="fade" transition="in">
                                      <p:cBhvr>
                                        <p:cTn dur="1"/>
                                        <p:tgtEl>
                                          <p:spTgt spid="72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xEl>
                                              <p:pRg end="6" st="6"/>
                                            </p:txEl>
                                          </p:spTgt>
                                        </p:tgtEl>
                                        <p:attrNameLst>
                                          <p:attrName>style.visibility</p:attrName>
                                        </p:attrNameLst>
                                      </p:cBhvr>
                                      <p:to>
                                        <p:strVal val="visible"/>
                                      </p:to>
                                    </p:set>
                                    <p:animEffect filter="fade" transition="in">
                                      <p:cBhvr>
                                        <p:cTn dur="1"/>
                                        <p:tgtEl>
                                          <p:spTgt spid="72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xEl>
                                              <p:pRg end="7" st="7"/>
                                            </p:txEl>
                                          </p:spTgt>
                                        </p:tgtEl>
                                        <p:attrNameLst>
                                          <p:attrName>style.visibility</p:attrName>
                                        </p:attrNameLst>
                                      </p:cBhvr>
                                      <p:to>
                                        <p:strVal val="visible"/>
                                      </p:to>
                                    </p:set>
                                    <p:animEffect filter="fade" transition="in">
                                      <p:cBhvr>
                                        <p:cTn dur="1"/>
                                        <p:tgtEl>
                                          <p:spTgt spid="72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76"/>
          <p:cNvSpPr txBox="1"/>
          <p:nvPr>
            <p:ph type="title"/>
          </p:nvPr>
        </p:nvSpPr>
        <p:spPr>
          <a:xfrm>
            <a:off x="265500" y="1209075"/>
            <a:ext cx="4045200" cy="15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8E7CC3"/>
                </a:solidFill>
              </a:rPr>
              <a:t>Review</a:t>
            </a:r>
            <a:endParaRPr>
              <a:solidFill>
                <a:srgbClr val="8E7CC3"/>
              </a:solidFill>
            </a:endParaRPr>
          </a:p>
        </p:txBody>
      </p:sp>
      <p:sp>
        <p:nvSpPr>
          <p:cNvPr id="734" name="Google Shape;734;p76"/>
          <p:cNvSpPr txBox="1"/>
          <p:nvPr/>
        </p:nvSpPr>
        <p:spPr>
          <a:xfrm>
            <a:off x="4657225" y="255700"/>
            <a:ext cx="42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35" name="Google Shape;735;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736" name="Google Shape;736;p7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solidFill>
                  <a:srgbClr val="F6E0B7"/>
                </a:solidFill>
              </a:rPr>
              <a:t>2G</a:t>
            </a:r>
            <a:r>
              <a:rPr lang="en"/>
              <a:t>: Digital Technology! Voice and Data. Circuit Switched. User, BSS, MSC, GMSC.</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solidFill>
                  <a:schemeClr val="accent1"/>
                </a:solidFill>
              </a:rPr>
              <a:t>GPRS</a:t>
            </a:r>
            <a:r>
              <a:rPr lang="en"/>
              <a:t>: Both Circuit and Packet Switched! Added the SGSN and GGSN.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solidFill>
                  <a:schemeClr val="accent1"/>
                </a:solidFill>
              </a:rPr>
              <a:t>3G</a:t>
            </a:r>
            <a:r>
              <a:rPr lang="en"/>
              <a:t>: UMTS NodeB, RNC, kept SGSN and GGSN.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solidFill>
                  <a:schemeClr val="accent1"/>
                </a:solidFill>
              </a:rPr>
              <a:t>LTE</a:t>
            </a:r>
            <a:r>
              <a:rPr lang="en"/>
              <a:t>: Evolved packet core! eNodeB, Mobility Management, Signal Gateway and PDN Gateway.</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solidFill>
                  <a:schemeClr val="accent1"/>
                </a:solidFill>
              </a:rPr>
              <a:t>4G</a:t>
            </a:r>
            <a:r>
              <a:rPr lang="en"/>
              <a:t>: VoLTE, IPv6, IMS. Kept devices same.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solidFill>
                  <a:schemeClr val="accent1"/>
                </a:solidFill>
              </a:rPr>
              <a:t>5G</a:t>
            </a:r>
            <a:r>
              <a:rPr lang="en"/>
              <a:t>: Virtualization. Network slicing. gNodeB. Functionality generally split into “functions” instead of devices.</a:t>
            </a:r>
            <a:endParaRPr/>
          </a:p>
          <a:p>
            <a:pPr indent="0" lvl="0" marL="0" rtl="0" algn="l">
              <a:spcBef>
                <a:spcPts val="0"/>
              </a:spcBef>
              <a:spcAft>
                <a:spcPts val="1600"/>
              </a:spcAft>
              <a:buNone/>
            </a:pPr>
            <a:r>
              <a:t/>
            </a:r>
            <a:endParaRPr/>
          </a:p>
        </p:txBody>
      </p:sp>
      <p:pic>
        <p:nvPicPr>
          <p:cNvPr id="737" name="Google Shape;737;p76"/>
          <p:cNvPicPr preferRelativeResize="0"/>
          <p:nvPr/>
        </p:nvPicPr>
        <p:blipFill>
          <a:blip r:embed="rId3">
            <a:alphaModFix/>
          </a:blip>
          <a:stretch>
            <a:fillRect/>
          </a:stretch>
        </p:blipFill>
        <p:spPr>
          <a:xfrm>
            <a:off x="1022925" y="2132875"/>
            <a:ext cx="2530350" cy="2530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xEl>
                                              <p:pRg end="0" st="0"/>
                                            </p:txEl>
                                          </p:spTgt>
                                        </p:tgtEl>
                                        <p:attrNameLst>
                                          <p:attrName>style.visibility</p:attrName>
                                        </p:attrNameLst>
                                      </p:cBhvr>
                                      <p:to>
                                        <p:strVal val="visible"/>
                                      </p:to>
                                    </p:set>
                                    <p:animEffect filter="fade" transition="in">
                                      <p:cBhvr>
                                        <p:cTn dur="1"/>
                                        <p:tgtEl>
                                          <p:spTgt spid="73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77"/>
          <p:cNvSpPr txBox="1"/>
          <p:nvPr>
            <p:ph type="title"/>
          </p:nvPr>
        </p:nvSpPr>
        <p:spPr>
          <a:xfrm>
            <a:off x="720000" y="0"/>
            <a:ext cx="77040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743" name="Google Shape;743;p77"/>
          <p:cNvSpPr txBox="1"/>
          <p:nvPr>
            <p:ph idx="1" type="body"/>
          </p:nvPr>
        </p:nvSpPr>
        <p:spPr>
          <a:xfrm>
            <a:off x="720000" y="481900"/>
            <a:ext cx="7809000" cy="4126500"/>
          </a:xfrm>
          <a:prstGeom prst="rect">
            <a:avLst/>
          </a:prstGeom>
        </p:spPr>
        <p:txBody>
          <a:bodyPr anchorCtr="0" anchor="t" bIns="91425" lIns="91425" spcFirstLastPara="1" rIns="91425" wrap="square" tIns="91425">
            <a:noAutofit/>
          </a:bodyPr>
          <a:lstStyle/>
          <a:p>
            <a:pPr indent="-292100" lvl="0" marL="274320" rtl="0" algn="l">
              <a:lnSpc>
                <a:spcPct val="95000"/>
              </a:lnSpc>
              <a:spcBef>
                <a:spcPts val="0"/>
              </a:spcBef>
              <a:spcAft>
                <a:spcPts val="0"/>
              </a:spcAft>
              <a:buClr>
                <a:schemeClr val="lt2"/>
              </a:buClr>
              <a:buSzPts val="1000"/>
              <a:buChar char="●"/>
            </a:pPr>
            <a:r>
              <a:rPr lang="en" sz="1000">
                <a:solidFill>
                  <a:schemeClr val="lt2"/>
                </a:solidFill>
              </a:rPr>
              <a:t>Most used image came from </a:t>
            </a:r>
            <a:r>
              <a:rPr lang="en" sz="1000" u="sng">
                <a:solidFill>
                  <a:schemeClr val="lt2"/>
                </a:solidFill>
                <a:hlinkClick r:id="rId3">
                  <a:extLst>
                    <a:ext uri="{A12FA001-AC4F-418D-AE19-62706E023703}">
                      <ahyp:hlinkClr val="tx"/>
                    </a:ext>
                  </a:extLst>
                </a:hlinkClick>
              </a:rPr>
              <a:t>https://en.wikipedia.org/wiki/Cellular_network</a:t>
            </a:r>
            <a:endParaRPr sz="1000">
              <a:solidFill>
                <a:schemeClr val="lt2"/>
              </a:solidFill>
            </a:endParaRPr>
          </a:p>
          <a:p>
            <a:pPr indent="-292100" lvl="0" marL="274320" rtl="0" algn="l">
              <a:spcBef>
                <a:spcPts val="1600"/>
              </a:spcBef>
              <a:spcAft>
                <a:spcPts val="0"/>
              </a:spcAft>
              <a:buClr>
                <a:schemeClr val="lt2"/>
              </a:buClr>
              <a:buSzPts val="1000"/>
              <a:buChar char="●"/>
            </a:pPr>
            <a:r>
              <a:rPr lang="en" sz="1000">
                <a:solidFill>
                  <a:srgbClr val="333333"/>
                </a:solidFill>
                <a:highlight>
                  <a:srgbClr val="FFFFFF"/>
                </a:highlight>
              </a:rPr>
              <a:t>The Critical Hole at the Heart of Our Cell Phone Networks, Zetter </a:t>
            </a:r>
            <a:r>
              <a:rPr lang="en" sz="1000" u="sng">
                <a:solidFill>
                  <a:schemeClr val="hlink"/>
                </a:solidFill>
                <a:highlight>
                  <a:srgbClr val="FFFFFF"/>
                </a:highlight>
                <a:hlinkClick r:id="rId4"/>
              </a:rPr>
              <a:t>https://www.wired.com/2016/04/the-critical-hole-at-the-heart-of-cell-phone-infrastructure/</a:t>
            </a:r>
            <a:endParaRPr sz="1000" u="sng">
              <a:solidFill>
                <a:schemeClr val="lt2"/>
              </a:solidFill>
            </a:endParaRPr>
          </a:p>
          <a:p>
            <a:pPr indent="-292100" lvl="0" marL="274320" rtl="0" algn="l">
              <a:spcBef>
                <a:spcPts val="0"/>
              </a:spcBef>
              <a:spcAft>
                <a:spcPts val="0"/>
              </a:spcAft>
              <a:buClr>
                <a:schemeClr val="lt2"/>
              </a:buClr>
              <a:buSzPts val="1000"/>
              <a:buChar char="●"/>
            </a:pPr>
            <a:r>
              <a:rPr lang="en" sz="1000">
                <a:solidFill>
                  <a:srgbClr val="333333"/>
                </a:solidFill>
                <a:highlight>
                  <a:srgbClr val="FFFFFF"/>
                </a:highlight>
              </a:rPr>
              <a:t>Taking up the Gauntlet - SS7 Attacks in Ukraine, </a:t>
            </a:r>
            <a:r>
              <a:rPr lang="en" sz="1000">
                <a:solidFill>
                  <a:srgbClr val="91253C"/>
                </a:solidFill>
                <a:highlight>
                  <a:srgbClr val="FFFFFF"/>
                </a:highlight>
                <a:uFill>
                  <a:noFill/>
                </a:uFill>
                <a:hlinkClick r:id="rId5">
                  <a:extLst>
                    <a:ext uri="{A12FA001-AC4F-418D-AE19-62706E023703}">
                      <ahyp:hlinkClr val="tx"/>
                    </a:ext>
                  </a:extLst>
                </a:hlinkClick>
              </a:rPr>
              <a:t>Cathal Mc Daid</a:t>
            </a:r>
            <a:r>
              <a:rPr lang="en" sz="1000">
                <a:solidFill>
                  <a:srgbClr val="333333"/>
                </a:solidFill>
                <a:highlight>
                  <a:srgbClr val="FFFFFF"/>
                </a:highlight>
              </a:rPr>
              <a:t>,  </a:t>
            </a:r>
            <a:r>
              <a:rPr lang="en" sz="1000">
                <a:solidFill>
                  <a:srgbClr val="00799E"/>
                </a:solidFill>
                <a:highlight>
                  <a:srgbClr val="FFFFFF"/>
                </a:highlight>
                <a:uFill>
                  <a:noFill/>
                </a:uFill>
                <a:hlinkClick r:id="rId6">
                  <a:extLst>
                    <a:ext uri="{A12FA001-AC4F-418D-AE19-62706E023703}">
                      <ahyp:hlinkClr val="tx"/>
                    </a:ext>
                  </a:extLst>
                </a:hlinkClick>
              </a:rPr>
              <a:t>https://blog.adaptivemobile.com/russia-ukraine-telecom-monitoring</a:t>
            </a:r>
            <a:endParaRPr sz="1000" u="sng">
              <a:solidFill>
                <a:schemeClr val="lt2"/>
              </a:solidFill>
            </a:endParaRPr>
          </a:p>
          <a:p>
            <a:pPr indent="-292100" lvl="0" marL="274320" rtl="0" algn="l">
              <a:spcBef>
                <a:spcPts val="0"/>
              </a:spcBef>
              <a:spcAft>
                <a:spcPts val="0"/>
              </a:spcAft>
              <a:buClr>
                <a:schemeClr val="lt2"/>
              </a:buClr>
              <a:buSzPts val="1000"/>
              <a:buChar char="●"/>
            </a:pPr>
            <a:r>
              <a:rPr lang="en" sz="1000" u="sng">
                <a:solidFill>
                  <a:schemeClr val="hlink"/>
                </a:solidFill>
                <a:hlinkClick r:id="rId7"/>
              </a:rPr>
              <a:t>https://www.cnvd.org.cn/flaw/show/CNVD-2014-00546</a:t>
            </a:r>
            <a:r>
              <a:rPr lang="en" sz="1000" u="sng">
                <a:solidFill>
                  <a:schemeClr val="lt2"/>
                </a:solidFill>
              </a:rPr>
              <a:t> </a:t>
            </a:r>
            <a:r>
              <a:rPr lang="en" sz="1000">
                <a:solidFill>
                  <a:srgbClr val="000000"/>
                </a:solidFill>
              </a:rPr>
              <a:t>Cisco ASR 5000 Series Devices GPRS Support Node Security Bypass Vulnerability</a:t>
            </a:r>
            <a:endParaRPr sz="1000">
              <a:solidFill>
                <a:srgbClr val="000000"/>
              </a:solidFill>
            </a:endParaRPr>
          </a:p>
          <a:p>
            <a:pPr indent="-292100" lvl="0" marL="274320" rtl="0" algn="l">
              <a:spcBef>
                <a:spcPts val="0"/>
              </a:spcBef>
              <a:spcAft>
                <a:spcPts val="0"/>
              </a:spcAft>
              <a:buClr>
                <a:srgbClr val="000000"/>
              </a:buClr>
              <a:buSzPts val="1000"/>
              <a:buChar char="●"/>
            </a:pPr>
            <a:r>
              <a:rPr lang="en" sz="1000" u="sng">
                <a:solidFill>
                  <a:schemeClr val="hlink"/>
                </a:solidFill>
                <a:hlinkClick r:id="rId8"/>
              </a:rPr>
              <a:t>https://www.cisco.com/c/en/us/support/docs/csa/cisco-sa-cisco-pdng-dos-KmzwEy2Q.html</a:t>
            </a:r>
            <a:r>
              <a:rPr lang="en" sz="1000">
                <a:solidFill>
                  <a:srgbClr val="000000"/>
                </a:solidFill>
              </a:rPr>
              <a:t> </a:t>
            </a:r>
            <a:r>
              <a:rPr lang="en" sz="1000">
                <a:solidFill>
                  <a:srgbClr val="58585B"/>
                </a:solidFill>
                <a:highlight>
                  <a:srgbClr val="FFFFFF"/>
                </a:highlight>
              </a:rPr>
              <a:t>Cisco Packet Data Network Gateway IPsec ICMP Denial of Service Vulnerability</a:t>
            </a:r>
            <a:endParaRPr sz="1000">
              <a:solidFill>
                <a:srgbClr val="58585B"/>
              </a:solidFill>
              <a:highlight>
                <a:srgbClr val="FFFFFF"/>
              </a:highlight>
            </a:endParaRPr>
          </a:p>
          <a:p>
            <a:pPr indent="-292100" lvl="0" marL="274320" rtl="0" algn="l">
              <a:spcBef>
                <a:spcPts val="0"/>
              </a:spcBef>
              <a:spcAft>
                <a:spcPts val="0"/>
              </a:spcAft>
              <a:buClr>
                <a:srgbClr val="000000"/>
              </a:buClr>
              <a:buSzPts val="1000"/>
              <a:buChar char="●"/>
            </a:pPr>
            <a:r>
              <a:rPr lang="en" sz="1000" u="sng">
                <a:solidFill>
                  <a:schemeClr val="hlink"/>
                </a:solidFill>
                <a:hlinkClick r:id="rId9"/>
              </a:rPr>
              <a:t>https://sec.cloudapps.cisco.com/security/center/content/CiscoSecurityAdvisory/cisco-sa-20160621-asr</a:t>
            </a:r>
            <a:r>
              <a:rPr lang="en" sz="1000">
                <a:solidFill>
                  <a:srgbClr val="000000"/>
                </a:solidFill>
              </a:rPr>
              <a:t> </a:t>
            </a:r>
            <a:r>
              <a:rPr lang="en" sz="1000">
                <a:solidFill>
                  <a:srgbClr val="58585B"/>
                </a:solidFill>
                <a:highlight>
                  <a:srgbClr val="FFFFFF"/>
                </a:highlight>
              </a:rPr>
              <a:t>Cisco ASR 5000 Series Packet Data Network Gateway Denial of Service Vulnerability</a:t>
            </a:r>
            <a:endParaRPr sz="1000">
              <a:solidFill>
                <a:srgbClr val="58585B"/>
              </a:solidFill>
              <a:highlight>
                <a:srgbClr val="FFFFFF"/>
              </a:highlight>
            </a:endParaRPr>
          </a:p>
          <a:p>
            <a:pPr indent="-292100" lvl="0" marL="274320" rtl="0" algn="l">
              <a:lnSpc>
                <a:spcPct val="75000"/>
              </a:lnSpc>
              <a:spcBef>
                <a:spcPts val="0"/>
              </a:spcBef>
              <a:spcAft>
                <a:spcPts val="0"/>
              </a:spcAft>
              <a:buSzPts val="1000"/>
              <a:buChar char="●"/>
            </a:pPr>
            <a:r>
              <a:rPr lang="en" sz="1000" u="sng"/>
              <a:t>LTEInspector: A Systematic Approach for Adversarial Testing of 4G LTE,</a:t>
            </a:r>
            <a:r>
              <a:rPr lang="en" sz="1000"/>
              <a:t> Syed Rafiul Hussain, Omar Chowdhury, Shagufta Mehnaz, Elisa Bertino</a:t>
            </a:r>
            <a:endParaRPr sz="1050">
              <a:solidFill>
                <a:srgbClr val="333333"/>
              </a:solidFill>
              <a:highlight>
                <a:srgbClr val="FFFFFF"/>
              </a:highlight>
              <a:latin typeface="Arial"/>
              <a:ea typeface="Arial"/>
              <a:cs typeface="Arial"/>
              <a:sym typeface="Arial"/>
            </a:endParaRPr>
          </a:p>
          <a:p>
            <a:pPr indent="-292100" lvl="0" marL="274320" rtl="0" algn="l">
              <a:lnSpc>
                <a:spcPct val="75000"/>
              </a:lnSpc>
              <a:spcBef>
                <a:spcPts val="1000"/>
              </a:spcBef>
              <a:spcAft>
                <a:spcPts val="0"/>
              </a:spcAft>
              <a:buClr>
                <a:srgbClr val="8E7CC3"/>
              </a:buClr>
              <a:buSzPts val="1000"/>
              <a:buChar char="●"/>
            </a:pPr>
            <a:r>
              <a:rPr lang="en" sz="1050">
                <a:solidFill>
                  <a:srgbClr val="333333"/>
                </a:solidFill>
                <a:highlight>
                  <a:srgbClr val="FFFFFF"/>
                </a:highlight>
                <a:latin typeface="Arial"/>
                <a:ea typeface="Arial"/>
                <a:cs typeface="Arial"/>
                <a:sym typeface="Arial"/>
              </a:rPr>
              <a:t>Nokia warns 5G security ‘breaches are the rule, not the exception’ , Kapko, </a:t>
            </a:r>
            <a:r>
              <a:rPr lang="en" sz="1000" u="sng">
                <a:solidFill>
                  <a:srgbClr val="8E7CC3"/>
                </a:solidFill>
                <a:hlinkClick r:id="rId10">
                  <a:extLst>
                    <a:ext uri="{A12FA001-AC4F-418D-AE19-62706E023703}">
                      <ahyp:hlinkClr val="tx"/>
                    </a:ext>
                  </a:extLst>
                </a:hlinkClick>
              </a:rPr>
              <a:t>https://www.cybersecuritydive.com/news/5g-security-breaches/636693/</a:t>
            </a:r>
            <a:endParaRPr sz="1000">
              <a:solidFill>
                <a:srgbClr val="8E7CC3"/>
              </a:solidFill>
            </a:endParaRPr>
          </a:p>
          <a:p>
            <a:pPr indent="-292100" lvl="0" marL="274320" rtl="0" algn="l">
              <a:lnSpc>
                <a:spcPct val="75000"/>
              </a:lnSpc>
              <a:spcBef>
                <a:spcPts val="1000"/>
              </a:spcBef>
              <a:spcAft>
                <a:spcPts val="0"/>
              </a:spcAft>
              <a:buClr>
                <a:srgbClr val="8E7CC3"/>
              </a:buClr>
              <a:buSzPts val="1000"/>
              <a:buChar char="●"/>
            </a:pPr>
            <a:r>
              <a:rPr lang="en" sz="1000">
                <a:solidFill>
                  <a:srgbClr val="8E7CC3"/>
                </a:solidFill>
              </a:rPr>
              <a:t>5G Network Attacks Projects,</a:t>
            </a:r>
            <a:r>
              <a:rPr lang="en" sz="1000" u="sng">
                <a:solidFill>
                  <a:schemeClr val="hlink"/>
                </a:solidFill>
                <a:hlinkClick r:id="rId11"/>
              </a:rPr>
              <a:t> </a:t>
            </a:r>
            <a:r>
              <a:rPr lang="en" sz="1000" u="sng">
                <a:solidFill>
                  <a:srgbClr val="8E7CC3"/>
                </a:solidFill>
                <a:hlinkClick r:id="rId12">
                  <a:extLst>
                    <a:ext uri="{A12FA001-AC4F-418D-AE19-62706E023703}">
                      <ahyp:hlinkClr val="tx"/>
                    </a:ext>
                  </a:extLst>
                </a:hlinkClick>
              </a:rPr>
              <a:t>https://networksimulationtools.com/5g-network-attacks-projects</a:t>
            </a:r>
            <a:endParaRPr sz="1000">
              <a:solidFill>
                <a:srgbClr val="8E7CC3"/>
              </a:solidFill>
            </a:endParaRPr>
          </a:p>
          <a:p>
            <a:pPr indent="-292100" lvl="0" marL="274320" rtl="0" algn="l">
              <a:lnSpc>
                <a:spcPct val="75000"/>
              </a:lnSpc>
              <a:spcBef>
                <a:spcPts val="1000"/>
              </a:spcBef>
              <a:spcAft>
                <a:spcPts val="0"/>
              </a:spcAft>
              <a:buClr>
                <a:srgbClr val="8E7CC3"/>
              </a:buClr>
              <a:buSzPts val="1000"/>
              <a:buChar char="●"/>
            </a:pPr>
            <a:r>
              <a:rPr lang="en" sz="1000">
                <a:solidFill>
                  <a:srgbClr val="8E7CC3"/>
                </a:solidFill>
              </a:rPr>
              <a:t>P1 security Archives, </a:t>
            </a:r>
            <a:r>
              <a:rPr lang="en" sz="1000" u="sng">
                <a:solidFill>
                  <a:schemeClr val="hlink"/>
                </a:solidFill>
                <a:hlinkClick r:id="rId13"/>
              </a:rPr>
              <a:t>https://www.p1sec.com/corp/category/p1-security/</a:t>
            </a:r>
            <a:endParaRPr sz="1000">
              <a:solidFill>
                <a:srgbClr val="8E7CC3"/>
              </a:solidFill>
            </a:endParaRPr>
          </a:p>
          <a:p>
            <a:pPr indent="-260350" lvl="0" marL="274320" rtl="0" algn="l">
              <a:lnSpc>
                <a:spcPct val="75000"/>
              </a:lnSpc>
              <a:spcBef>
                <a:spcPts val="1000"/>
              </a:spcBef>
              <a:spcAft>
                <a:spcPts val="0"/>
              </a:spcAft>
              <a:buClr>
                <a:srgbClr val="8E7CC3"/>
              </a:buClr>
              <a:buSzPts val="500"/>
              <a:buChar char="●"/>
            </a:pPr>
            <a:r>
              <a:rPr lang="en" sz="1000">
                <a:solidFill>
                  <a:srgbClr val="515151"/>
                </a:solidFill>
                <a:highlight>
                  <a:srgbClr val="FFFFFF"/>
                </a:highlight>
                <a:latin typeface="Arial"/>
                <a:ea typeface="Arial"/>
                <a:cs typeface="Arial"/>
                <a:sym typeface="Arial"/>
              </a:rPr>
              <a:t>3G Security; Security Threats and Requirements (Release 4), 3GPP TS 21.133 V4.0.0, 3rd Generation Partnership Project, 2003; www.3gpp.org/ftp/tsg_sa/wg3_security/_specs/Old_Vsns/21133-400.pdf </a:t>
            </a:r>
            <a:endParaRPr sz="500">
              <a:solidFill>
                <a:srgbClr val="8E7CC3"/>
              </a:solidFill>
            </a:endParaRPr>
          </a:p>
          <a:p>
            <a:pPr indent="-292100" lvl="0" marL="274320" rtl="0" algn="l">
              <a:lnSpc>
                <a:spcPct val="75000"/>
              </a:lnSpc>
              <a:spcBef>
                <a:spcPts val="1000"/>
              </a:spcBef>
              <a:spcAft>
                <a:spcPts val="0"/>
              </a:spcAft>
              <a:buSzPts val="1000"/>
              <a:buChar char="●"/>
            </a:pPr>
            <a:r>
              <a:rPr lang="en" sz="1000" u="sng"/>
              <a:t>A Vulnerability in 5G Authentication Protocols and Its Countermeasure</a:t>
            </a:r>
            <a:r>
              <a:rPr b="1" lang="en" sz="1000" u="sng"/>
              <a:t> </a:t>
            </a:r>
            <a:r>
              <a:rPr lang="en" sz="1000"/>
              <a:t>(2020).</a:t>
            </a:r>
            <a:r>
              <a:rPr lang="en" sz="1000">
                <a:solidFill>
                  <a:srgbClr val="8E7CC3"/>
                </a:solidFill>
              </a:rPr>
              <a:t> </a:t>
            </a:r>
            <a:r>
              <a:rPr lang="en" sz="1000"/>
              <a:t>Xinxin HU, Caixia LIU, Shuxin LIU, Jinsong LI, and Xiaotao CHENGHU. IEICE Transactions on Information and Systems. E103.D. 1806-1809. 10.1587/transinf.2019FOL0001. </a:t>
            </a:r>
            <a:endParaRPr sz="1000"/>
          </a:p>
          <a:p>
            <a:pPr indent="-292100" lvl="0" marL="274320" rtl="0" algn="l">
              <a:lnSpc>
                <a:spcPct val="75000"/>
              </a:lnSpc>
              <a:spcBef>
                <a:spcPts val="1000"/>
              </a:spcBef>
              <a:spcAft>
                <a:spcPts val="0"/>
              </a:spcAft>
              <a:buSzPts val="1000"/>
              <a:buChar char="●"/>
            </a:pPr>
            <a:r>
              <a:rPr lang="en" sz="1000"/>
              <a:t>Privacy Attacks to the 4G and 5G Cellular Paging Protocols Using Side Channel Information. Syed Rafiul Hussain, Mitziu Echeverria, Omar Chowdhury, Ninghui Li and Elisa Bertino. </a:t>
            </a:r>
            <a:r>
              <a:rPr lang="en" sz="1000" u="sng">
                <a:solidFill>
                  <a:schemeClr val="hlink"/>
                </a:solidFill>
                <a:hlinkClick r:id="rId14"/>
              </a:rPr>
              <a:t>https://homepage.divms.uiowa.edu/~comarhaider/publications/LTE-torpedo-NDSS19.pdf</a:t>
            </a:r>
            <a:r>
              <a:rPr lang="en" sz="1000"/>
              <a:t> </a:t>
            </a:r>
            <a:endParaRPr sz="1000"/>
          </a:p>
          <a:p>
            <a:pPr indent="0" lvl="0" marL="457200" rtl="0" algn="l">
              <a:lnSpc>
                <a:spcPct val="75000"/>
              </a:lnSpc>
              <a:spcBef>
                <a:spcPts val="1000"/>
              </a:spcBef>
              <a:spcAft>
                <a:spcPts val="1000"/>
              </a:spcAft>
              <a:buNone/>
            </a:pPr>
            <a:r>
              <a:t/>
            </a:r>
            <a:endParaRPr sz="1000"/>
          </a:p>
        </p:txBody>
      </p:sp>
      <p:sp>
        <p:nvSpPr>
          <p:cNvPr id="744" name="Google Shape;744;p77"/>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78"/>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750" name="Google Shape;750;p78"/>
          <p:cNvSpPr txBox="1"/>
          <p:nvPr>
            <p:ph idx="1" type="body"/>
          </p:nvPr>
        </p:nvSpPr>
        <p:spPr>
          <a:xfrm>
            <a:off x="583725" y="1192100"/>
            <a:ext cx="7820700" cy="3416400"/>
          </a:xfrm>
          <a:prstGeom prst="rect">
            <a:avLst/>
          </a:prstGeom>
        </p:spPr>
        <p:txBody>
          <a:bodyPr anchorCtr="0" anchor="t" bIns="91425" lIns="91425" spcFirstLastPara="1" rIns="91425" wrap="square" tIns="91425">
            <a:noAutofit/>
          </a:bodyPr>
          <a:lstStyle/>
          <a:p>
            <a:pPr indent="-63500" lvl="0" marL="45720" rtl="0" algn="l">
              <a:lnSpc>
                <a:spcPct val="115000"/>
              </a:lnSpc>
              <a:spcBef>
                <a:spcPts val="0"/>
              </a:spcBef>
              <a:spcAft>
                <a:spcPts val="0"/>
              </a:spcAft>
              <a:buClr>
                <a:srgbClr val="8E7CC3"/>
              </a:buClr>
              <a:buSzPts val="1000"/>
              <a:buChar char="●"/>
            </a:pPr>
            <a:r>
              <a:rPr lang="en" sz="1000"/>
              <a:t>On the Detection of Signaling DoS Attacks on 3G WiMax Wireless Networks. Patrick P.C. Lee, Tian Bu , Thomas Woo </a:t>
            </a:r>
            <a:r>
              <a:rPr lang="en" sz="1000" u="sng">
                <a:solidFill>
                  <a:schemeClr val="hlink"/>
                </a:solidFill>
                <a:hlinkClick r:id="rId3"/>
              </a:rPr>
              <a:t>https://citeseerx.ist.psu.edu/document?repid=rep1&amp;type=pdf&amp;doi=cb5197dfceb76fe6ac37909c6ef935285f9e0cc7</a:t>
            </a:r>
            <a:endParaRPr sz="1000">
              <a:solidFill>
                <a:srgbClr val="8E7CC3"/>
              </a:solidFill>
            </a:endParaRPr>
          </a:p>
          <a:p>
            <a:pPr indent="-63500" lvl="0" marL="45720" rtl="0" algn="l">
              <a:lnSpc>
                <a:spcPct val="115000"/>
              </a:lnSpc>
              <a:spcBef>
                <a:spcPts val="0"/>
              </a:spcBef>
              <a:spcAft>
                <a:spcPts val="0"/>
              </a:spcAft>
              <a:buClr>
                <a:srgbClr val="8E7CC3"/>
              </a:buClr>
              <a:buSzPts val="1000"/>
              <a:buFont typeface="Arial"/>
              <a:buChar char="●"/>
            </a:pPr>
            <a:r>
              <a:rPr lang="en" sz="1000">
                <a:solidFill>
                  <a:srgbClr val="8E7CC3"/>
                </a:solidFill>
              </a:rPr>
              <a:t>Statement of Vulnerabilities in ZTE MF910 and MF65+ Products. ZTE. 2019. </a:t>
            </a:r>
            <a:r>
              <a:rPr lang="en" sz="1000" u="sng">
                <a:solidFill>
                  <a:srgbClr val="8E7CC3"/>
                </a:solidFill>
                <a:hlinkClick r:id="rId4">
                  <a:extLst>
                    <a:ext uri="{A12FA001-AC4F-418D-AE19-62706E023703}">
                      <ahyp:hlinkClr val="tx"/>
                    </a:ext>
                  </a:extLst>
                </a:hlinkClick>
              </a:rPr>
              <a:t>https://support.zte.com.cn/support/news/LoopholeInfoDetail.aspx?newsId=1010203</a:t>
            </a:r>
            <a:endParaRPr sz="1000">
              <a:solidFill>
                <a:srgbClr val="8E7CC3"/>
              </a:solidFill>
            </a:endParaRPr>
          </a:p>
          <a:p>
            <a:pPr indent="-63500" lvl="0" marL="45720" rtl="0" algn="l">
              <a:lnSpc>
                <a:spcPct val="115000"/>
              </a:lnSpc>
              <a:spcBef>
                <a:spcPts val="0"/>
              </a:spcBef>
              <a:spcAft>
                <a:spcPts val="0"/>
              </a:spcAft>
              <a:buSzPts val="1000"/>
              <a:buChar char="●"/>
            </a:pPr>
            <a:r>
              <a:rPr lang="en" sz="1000">
                <a:solidFill>
                  <a:srgbClr val="333333"/>
                </a:solidFill>
                <a:highlight>
                  <a:srgbClr val="FFFFFF"/>
                </a:highlight>
              </a:rPr>
              <a:t>ZTE MF910 – An end of life router, running lots of vivacious hidden code. Richter, Pentest Partners. </a:t>
            </a:r>
            <a:r>
              <a:rPr lang="en" sz="1000" u="sng">
                <a:solidFill>
                  <a:srgbClr val="8E7CC3"/>
                </a:solidFill>
                <a:hlinkClick r:id="rId5">
                  <a:extLst>
                    <a:ext uri="{A12FA001-AC4F-418D-AE19-62706E023703}">
                      <ahyp:hlinkClr val="tx"/>
                    </a:ext>
                  </a:extLst>
                </a:hlinkClick>
              </a:rPr>
              <a:t>https://www.pentestpartners.com/security-blog/zte-mf910-an-end-of-life-router-running-lots-of-vivacious-hidden-code</a:t>
            </a:r>
            <a:endParaRPr sz="1000">
              <a:solidFill>
                <a:srgbClr val="070707"/>
              </a:solidFill>
            </a:endParaRPr>
          </a:p>
          <a:p>
            <a:pPr indent="-63500" lvl="0" marL="45720" rtl="0" algn="l">
              <a:lnSpc>
                <a:spcPct val="115000"/>
              </a:lnSpc>
              <a:spcBef>
                <a:spcPts val="0"/>
              </a:spcBef>
              <a:spcAft>
                <a:spcPts val="0"/>
              </a:spcAft>
              <a:buSzPts val="1000"/>
              <a:buChar char="●"/>
            </a:pPr>
            <a:r>
              <a:rPr lang="en" sz="1000"/>
              <a:t>LTE Pwnage: Hacking HLR/HSS and  MME Core Network Elements  P1 Security. Presented at HITBSecConf2013. Amsterdam.  </a:t>
            </a:r>
            <a:r>
              <a:rPr lang="en" sz="1000" u="sng">
                <a:solidFill>
                  <a:schemeClr val="hlink"/>
                </a:solidFill>
                <a:hlinkClick r:id="rId6"/>
              </a:rPr>
              <a:t>https://conference.hitb.org/hitbsecconf2013ams/materials/D1T2%20-%20Philippe%20Langlois%20-%20Hacking%20HLR%20HSS%20and%20MME%20Core%20Network%20Elements.pdf</a:t>
            </a:r>
            <a:endParaRPr sz="1000">
              <a:solidFill>
                <a:srgbClr val="8E7CC3"/>
              </a:solidFill>
            </a:endParaRPr>
          </a:p>
          <a:p>
            <a:pPr indent="-63500" lvl="0" marL="45720" rtl="0" algn="l">
              <a:lnSpc>
                <a:spcPct val="115000"/>
              </a:lnSpc>
              <a:spcBef>
                <a:spcPts val="0"/>
              </a:spcBef>
              <a:spcAft>
                <a:spcPts val="0"/>
              </a:spcAft>
              <a:buSzPts val="1000"/>
              <a:buChar char="●"/>
            </a:pPr>
            <a:r>
              <a:rPr lang="en" sz="1000"/>
              <a:t>Privacy Attacks to the 4G and 5G Cellular Paging Protocols Using Side Channel Information. Syed Rafiul Hussain, Mitziu Echeverria, Omar Chowdhury, Ninghui L,, Elisa Bertino.</a:t>
            </a:r>
            <a:endParaRPr sz="1000"/>
          </a:p>
          <a:p>
            <a:pPr indent="-63500" lvl="0" marL="45720" rtl="0" algn="l">
              <a:lnSpc>
                <a:spcPct val="115000"/>
              </a:lnSpc>
              <a:spcBef>
                <a:spcPts val="0"/>
              </a:spcBef>
              <a:spcAft>
                <a:spcPts val="0"/>
              </a:spcAft>
              <a:buSzPts val="1000"/>
              <a:buChar char="●"/>
            </a:pPr>
            <a:r>
              <a:rPr lang="en" sz="1000">
                <a:solidFill>
                  <a:srgbClr val="333333"/>
                </a:solidFill>
                <a:highlight>
                  <a:srgbClr val="FFFFFF"/>
                </a:highlight>
              </a:rPr>
              <a:t>New 4G LTE Network Attacks Let Hackers Spy, Track, Spoof and Spam. Swati Khandelwal. The Hacker News, </a:t>
            </a:r>
            <a:r>
              <a:rPr lang="en" sz="1000">
                <a:solidFill>
                  <a:srgbClr val="4E6A8D"/>
                </a:solidFill>
                <a:highlight>
                  <a:srgbClr val="FFFFFF"/>
                </a:highlight>
              </a:rPr>
              <a:t>Mar 05, 2018. </a:t>
            </a:r>
            <a:r>
              <a:rPr lang="en" sz="1000" u="sng">
                <a:solidFill>
                  <a:srgbClr val="8E7CC3"/>
                </a:solidFill>
                <a:hlinkClick r:id="rId7">
                  <a:extLst>
                    <a:ext uri="{A12FA001-AC4F-418D-AE19-62706E023703}">
                      <ahyp:hlinkClr val="tx"/>
                    </a:ext>
                  </a:extLst>
                </a:hlinkClick>
              </a:rPr>
              <a:t>https://thehackernews.com/2018/03/4g-lte-network-hacking.html</a:t>
            </a:r>
            <a:endParaRPr sz="1000">
              <a:solidFill>
                <a:srgbClr val="333333"/>
              </a:solidFill>
              <a:highlight>
                <a:srgbClr val="FFFFFF"/>
              </a:highlight>
            </a:endParaRPr>
          </a:p>
          <a:p>
            <a:pPr indent="-63500" lvl="0" marL="45720" rtl="0" algn="l">
              <a:lnSpc>
                <a:spcPct val="115000"/>
              </a:lnSpc>
              <a:spcBef>
                <a:spcPts val="0"/>
              </a:spcBef>
              <a:spcAft>
                <a:spcPts val="0"/>
              </a:spcAft>
              <a:buClr>
                <a:srgbClr val="333333"/>
              </a:buClr>
              <a:buSzPts val="1000"/>
              <a:buChar char="●"/>
            </a:pPr>
            <a:r>
              <a:rPr lang="en" sz="1000">
                <a:solidFill>
                  <a:srgbClr val="8A9096"/>
                </a:solidFill>
                <a:highlight>
                  <a:srgbClr val="FFFFFF"/>
                </a:highlight>
              </a:rPr>
              <a:t>GUTI Reallocation Demystified: Cellular Location Tracking with Changing Temporary Identifier. </a:t>
            </a:r>
            <a:r>
              <a:rPr lang="en" sz="1000">
                <a:solidFill>
                  <a:srgbClr val="333333"/>
                </a:solidFill>
                <a:highlight>
                  <a:schemeClr val="lt1"/>
                </a:highlight>
              </a:rPr>
              <a:t> Byeongdo Hong, Sangwook Bae, Yongdae Kim. </a:t>
            </a:r>
            <a:r>
              <a:rPr lang="en" sz="1000">
                <a:solidFill>
                  <a:srgbClr val="8A9096"/>
                </a:solidFill>
                <a:highlight>
                  <a:srgbClr val="FFFFFF"/>
                </a:highlight>
              </a:rPr>
              <a:t>Presented at the Network and Distributed System Security Symposium.</a:t>
            </a:r>
            <a:endParaRPr sz="1000">
              <a:solidFill>
                <a:srgbClr val="8A9096"/>
              </a:solidFill>
              <a:highlight>
                <a:srgbClr val="FFFFFF"/>
              </a:highlight>
            </a:endParaRPr>
          </a:p>
          <a:p>
            <a:pPr indent="0" lvl="0" marL="45720" rtl="0" algn="l">
              <a:lnSpc>
                <a:spcPct val="115000"/>
              </a:lnSpc>
              <a:spcBef>
                <a:spcPts val="0"/>
              </a:spcBef>
              <a:spcAft>
                <a:spcPts val="0"/>
              </a:spcAft>
              <a:buNone/>
            </a:pPr>
            <a:r>
              <a:rPr lang="en" sz="1000" u="sng">
                <a:solidFill>
                  <a:schemeClr val="hlink"/>
                </a:solidFill>
                <a:highlight>
                  <a:srgbClr val="FFFFFF"/>
                </a:highlight>
                <a:hlinkClick r:id="rId8"/>
              </a:rPr>
              <a:t> https://syssec.kaist.ac.kr/pub/2018/hong_ndss_2018.pdf</a:t>
            </a:r>
            <a:endParaRPr sz="1000">
              <a:solidFill>
                <a:srgbClr val="8E7CC3"/>
              </a:solidFill>
            </a:endParaRPr>
          </a:p>
          <a:p>
            <a:pPr indent="-63500" lvl="0" marL="45720" rtl="0" algn="l">
              <a:lnSpc>
                <a:spcPct val="115000"/>
              </a:lnSpc>
              <a:spcBef>
                <a:spcPts val="0"/>
              </a:spcBef>
              <a:spcAft>
                <a:spcPts val="0"/>
              </a:spcAft>
              <a:buSzPts val="1000"/>
              <a:buChar char="●"/>
            </a:pPr>
            <a:r>
              <a:rPr lang="en" sz="1000"/>
              <a:t>A first look on the effects and mitigation of VoIP SPIT flooding in 4G mobile networks. Bou-Harb, Elias &amp; Debbabi, Mourad &amp; Assi, Chadi. (2012).  982-987. 10.1109/ICC.2012.6364233. </a:t>
            </a:r>
            <a:endParaRPr sz="1000"/>
          </a:p>
          <a:p>
            <a:pPr indent="-63500" lvl="0" marL="45720" rtl="0" algn="l">
              <a:lnSpc>
                <a:spcPct val="115000"/>
              </a:lnSpc>
              <a:spcBef>
                <a:spcPts val="0"/>
              </a:spcBef>
              <a:spcAft>
                <a:spcPts val="0"/>
              </a:spcAft>
              <a:buSzPts val="1000"/>
              <a:buChar char="●"/>
            </a:pPr>
            <a:r>
              <a:rPr lang="en" sz="1000">
                <a:solidFill>
                  <a:srgbClr val="333333"/>
                </a:solidFill>
                <a:highlight>
                  <a:srgbClr val="FFFFFF"/>
                </a:highlight>
              </a:rPr>
              <a:t>Cheating VoIP Security by Flooding the SIP. </a:t>
            </a:r>
            <a:r>
              <a:rPr lang="en" sz="1000">
                <a:solidFill>
                  <a:srgbClr val="111928"/>
                </a:solidFill>
                <a:highlight>
                  <a:srgbClr val="FFFFFF"/>
                </a:highlight>
              </a:rPr>
              <a:t>Irfan Shakeel. Jan 20, 2016. </a:t>
            </a:r>
            <a:r>
              <a:rPr lang="en" sz="1000" u="sng">
                <a:solidFill>
                  <a:schemeClr val="hlink"/>
                </a:solidFill>
                <a:hlinkClick r:id="rId9"/>
              </a:rPr>
              <a:t>https://resources.infosecinstitute.com/topics/hacking/cheating-voip-security-by-flooding-the-sip/</a:t>
            </a:r>
            <a:endParaRPr sz="1000">
              <a:solidFill>
                <a:srgbClr val="666666"/>
              </a:solidFill>
              <a:highlight>
                <a:srgbClr val="FFFFFF"/>
              </a:highlight>
            </a:endParaRPr>
          </a:p>
          <a:p>
            <a:pPr indent="0" lvl="0" marL="457200" rtl="0" algn="l">
              <a:lnSpc>
                <a:spcPct val="115000"/>
              </a:lnSpc>
              <a:spcBef>
                <a:spcPts val="0"/>
              </a:spcBef>
              <a:spcAft>
                <a:spcPts val="0"/>
              </a:spcAft>
              <a:buNone/>
            </a:pPr>
            <a:r>
              <a:t/>
            </a:r>
            <a:endParaRPr sz="1000"/>
          </a:p>
        </p:txBody>
      </p:sp>
      <p:sp>
        <p:nvSpPr>
          <p:cNvPr id="751" name="Google Shape;751;p78"/>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79"/>
          <p:cNvSpPr txBox="1"/>
          <p:nvPr>
            <p:ph type="title"/>
          </p:nvPr>
        </p:nvSpPr>
        <p:spPr>
          <a:xfrm>
            <a:off x="720000" y="332350"/>
            <a:ext cx="7704000" cy="57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More References!</a:t>
            </a:r>
            <a:endParaRPr/>
          </a:p>
        </p:txBody>
      </p:sp>
      <p:sp>
        <p:nvSpPr>
          <p:cNvPr id="757" name="Google Shape;757;p79"/>
          <p:cNvSpPr txBox="1"/>
          <p:nvPr>
            <p:ph idx="1" type="body"/>
          </p:nvPr>
        </p:nvSpPr>
        <p:spPr>
          <a:xfrm>
            <a:off x="474075" y="905950"/>
            <a:ext cx="7950000" cy="37026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 sz="1000">
                <a:solidFill>
                  <a:srgbClr val="333333"/>
                </a:solidFill>
                <a:highlight>
                  <a:srgbClr val="FFFFFF"/>
                </a:highlight>
              </a:rPr>
              <a:t>New Vulnerabilities in 5G Networks. </a:t>
            </a:r>
            <a:r>
              <a:rPr lang="en" sz="1000"/>
              <a:t>Altaf Shaik* , Ravishankar Borgaonkar. Presented at </a:t>
            </a:r>
            <a:r>
              <a:rPr lang="en" sz="1000">
                <a:solidFill>
                  <a:srgbClr val="333333"/>
                </a:solidFill>
                <a:highlight>
                  <a:srgbClr val="FFFFFF"/>
                </a:highlight>
              </a:rPr>
              <a:t>Black Hat Briefings. </a:t>
            </a:r>
            <a:r>
              <a:rPr lang="en" sz="1000" u="sng">
                <a:solidFill>
                  <a:schemeClr val="hlink"/>
                </a:solidFill>
                <a:highlight>
                  <a:srgbClr val="FFFFFF"/>
                </a:highlight>
                <a:hlinkClick r:id="rId3"/>
              </a:rPr>
              <a:t>https://i.blackhat.com/USA-19/Wednesday/us-19-Shaik-New-Vulnerabilities-In-5G-Networks-wp.pdf</a:t>
            </a:r>
            <a:endParaRPr sz="1000">
              <a:solidFill>
                <a:srgbClr val="000000"/>
              </a:solidFill>
            </a:endParaRPr>
          </a:p>
          <a:p>
            <a:pPr indent="-292100" lvl="0" marL="457200" rtl="0" algn="l">
              <a:lnSpc>
                <a:spcPct val="115000"/>
              </a:lnSpc>
              <a:spcBef>
                <a:spcPts val="0"/>
              </a:spcBef>
              <a:spcAft>
                <a:spcPts val="0"/>
              </a:spcAft>
              <a:buSzPts val="1000"/>
              <a:buChar char="●"/>
            </a:pPr>
            <a:r>
              <a:rPr lang="en" sz="1000">
                <a:solidFill>
                  <a:srgbClr val="000000"/>
                </a:solidFill>
              </a:rPr>
              <a:t>Cisco PGW 2200软体交换机多个安全漏洞. May 2010.</a:t>
            </a:r>
            <a:r>
              <a:rPr lang="en" sz="1000">
                <a:solidFill>
                  <a:srgbClr val="333333"/>
                </a:solidFill>
                <a:highlight>
                  <a:srgbClr val="FFFFFF"/>
                </a:highlight>
              </a:rPr>
              <a:t> CNVD </a:t>
            </a:r>
            <a:r>
              <a:rPr lang="en" sz="1000">
                <a:solidFill>
                  <a:srgbClr val="3E3E3E"/>
                </a:solidFill>
                <a:highlight>
                  <a:srgbClr val="EFEFEF"/>
                </a:highlight>
              </a:rPr>
              <a:t>-2010-0844. </a:t>
            </a:r>
            <a:r>
              <a:rPr lang="en" sz="1000" u="sng">
                <a:solidFill>
                  <a:schemeClr val="hlink"/>
                </a:solidFill>
                <a:hlinkClick r:id="rId4"/>
              </a:rPr>
              <a:t>https://www.cnvd.org.cn/flaw/show/CNVD-2010-0844</a:t>
            </a:r>
            <a:endParaRPr sz="1000">
              <a:solidFill>
                <a:srgbClr val="000000"/>
              </a:solidFill>
            </a:endParaRPr>
          </a:p>
          <a:p>
            <a:pPr indent="-292100" lvl="0" marL="457200" rtl="0" algn="l">
              <a:lnSpc>
                <a:spcPct val="115000"/>
              </a:lnSpc>
              <a:spcBef>
                <a:spcPts val="0"/>
              </a:spcBef>
              <a:spcAft>
                <a:spcPts val="0"/>
              </a:spcAft>
              <a:buSzPts val="1000"/>
              <a:buChar char="●"/>
            </a:pPr>
            <a:r>
              <a:rPr lang="en" sz="1000">
                <a:solidFill>
                  <a:srgbClr val="000000"/>
                </a:solidFill>
              </a:rPr>
              <a:t>LTE核心网存在拒绝服务漏洞. Jan 2021. CNVD-</a:t>
            </a:r>
            <a:r>
              <a:rPr lang="en" sz="1000">
                <a:solidFill>
                  <a:srgbClr val="3E3E3E"/>
                </a:solidFill>
                <a:highlight>
                  <a:srgbClr val="EFEFEF"/>
                </a:highlight>
              </a:rPr>
              <a:t>2020-71678. </a:t>
            </a:r>
            <a:r>
              <a:rPr lang="en" sz="1000" u="sng">
                <a:solidFill>
                  <a:schemeClr val="hlink"/>
                </a:solidFill>
                <a:hlinkClick r:id="rId5"/>
              </a:rPr>
              <a:t>https://www.cnvd.org.cn/flaw/show/CNVD-2020-71678</a:t>
            </a:r>
            <a:endParaRPr sz="1000"/>
          </a:p>
          <a:p>
            <a:pPr indent="-292100" lvl="0" marL="457200" rtl="0" algn="l">
              <a:lnSpc>
                <a:spcPct val="115000"/>
              </a:lnSpc>
              <a:spcBef>
                <a:spcPts val="0"/>
              </a:spcBef>
              <a:spcAft>
                <a:spcPts val="0"/>
              </a:spcAft>
              <a:buSzPts val="1000"/>
              <a:buChar char="●"/>
            </a:pPr>
            <a:r>
              <a:rPr lang="en" sz="1000">
                <a:solidFill>
                  <a:srgbClr val="58585B"/>
                </a:solidFill>
                <a:highlight>
                  <a:srgbClr val="FFFFFF"/>
                </a:highlight>
              </a:rPr>
              <a:t>Cisco Gateway GPRS Support Node TCP Invalid Packet Vulnerability. </a:t>
            </a:r>
            <a:r>
              <a:rPr lang="en" sz="1000"/>
              <a:t>Cisco. CVE-2015-4201. h</a:t>
            </a:r>
            <a:r>
              <a:rPr lang="en" sz="1000" u="sng">
                <a:solidFill>
                  <a:schemeClr val="hlink"/>
                </a:solidFill>
                <a:hlinkClick r:id="rId6"/>
              </a:rPr>
              <a:t>ttps://sec.cloudapps.cisco.com/security/center/content/CiscoSecurityAdvisory/Cisco-SA-20150619-CVE-2015-4201</a:t>
            </a:r>
            <a:endParaRPr sz="1000"/>
          </a:p>
          <a:p>
            <a:pPr indent="-292100" lvl="0" marL="457200" rtl="0" algn="l">
              <a:lnSpc>
                <a:spcPct val="115000"/>
              </a:lnSpc>
              <a:spcBef>
                <a:spcPts val="0"/>
              </a:spcBef>
              <a:spcAft>
                <a:spcPts val="0"/>
              </a:spcAft>
              <a:buSzPts val="1000"/>
              <a:buChar char="●"/>
            </a:pPr>
            <a:r>
              <a:rPr lang="en" sz="1000" u="sng">
                <a:solidFill>
                  <a:srgbClr val="8E7CC3"/>
                </a:solidFill>
                <a:hlinkClick r:id="rId7">
                  <a:extLst>
                    <a:ext uri="{A12FA001-AC4F-418D-AE19-62706E023703}">
                      <ahyp:hlinkClr val="tx"/>
                    </a:ext>
                  </a:extLst>
                </a:hlinkClick>
              </a:rPr>
              <a:t>https://www.mpirical.com/</a:t>
            </a:r>
            <a:r>
              <a:rPr lang="en" sz="1000">
                <a:solidFill>
                  <a:srgbClr val="8E7CC3"/>
                </a:solidFill>
              </a:rPr>
              <a:t> </a:t>
            </a:r>
            <a:r>
              <a:rPr lang="en" sz="1000"/>
              <a:t>for 5G trainings</a:t>
            </a:r>
            <a:endParaRPr sz="1000"/>
          </a:p>
          <a:p>
            <a:pPr indent="-292100" lvl="0" marL="457200" rtl="0" algn="l">
              <a:lnSpc>
                <a:spcPct val="115000"/>
              </a:lnSpc>
              <a:spcBef>
                <a:spcPts val="0"/>
              </a:spcBef>
              <a:spcAft>
                <a:spcPts val="0"/>
              </a:spcAft>
              <a:buSzPts val="1000"/>
              <a:buChar char="●"/>
            </a:pPr>
            <a:r>
              <a:rPr lang="en" sz="1000"/>
              <a:t>Signalling Security Analysis: Is HTTP/2 Secure in 5G Core Network? Xinxin Hu, Caixia Liu, Shuxin Liu, Wei You, Yu Zhao; 2018 10th International Conference on Wireless Communications and Signal Processing. </a:t>
            </a:r>
            <a:r>
              <a:rPr lang="en" sz="1000">
                <a:solidFill>
                  <a:srgbClr val="333333"/>
                </a:solidFill>
                <a:highlight>
                  <a:srgbClr val="FFFFFF"/>
                </a:highlight>
              </a:rPr>
              <a:t>Hangzhou, China, 2018</a:t>
            </a:r>
            <a:r>
              <a:rPr lang="en" sz="1000"/>
              <a:t>. </a:t>
            </a:r>
            <a:r>
              <a:rPr lang="en" sz="1000">
                <a:solidFill>
                  <a:srgbClr val="333333"/>
                </a:solidFill>
                <a:highlight>
                  <a:srgbClr val="FFFFFF"/>
                </a:highlight>
              </a:rPr>
              <a:t>doi: 10.1109/WCSP.2018.8555612.</a:t>
            </a:r>
            <a:endParaRPr sz="1000"/>
          </a:p>
          <a:p>
            <a:pPr indent="-292100" lvl="0" marL="457200" rtl="0" algn="l">
              <a:lnSpc>
                <a:spcPct val="115000"/>
              </a:lnSpc>
              <a:spcBef>
                <a:spcPts val="0"/>
              </a:spcBef>
              <a:spcAft>
                <a:spcPts val="0"/>
              </a:spcAft>
              <a:buSzPts val="1000"/>
              <a:buChar char="●"/>
            </a:pPr>
            <a:r>
              <a:rPr lang="en" sz="1000"/>
              <a:t>Bookworm Game: Automatic Discovery of LTE Vulnerabilities Through Documentation Analysis; Yi Chen, Yepeng Yao, XiaoFeng Wang, Dandan Xu, Chang Yeue , Xiaozhong Lui, Kai Chen, Haixu Tang, Bauxu Liu. 2021 IEEE Symposium on Security and Privacy IEEE publication</a:t>
            </a:r>
            <a:endParaRPr sz="1000"/>
          </a:p>
          <a:p>
            <a:pPr indent="-292100" lvl="0" marL="457200" rtl="0" algn="l">
              <a:lnSpc>
                <a:spcPct val="115000"/>
              </a:lnSpc>
              <a:spcBef>
                <a:spcPts val="0"/>
              </a:spcBef>
              <a:spcAft>
                <a:spcPts val="0"/>
              </a:spcAft>
              <a:buSzPts val="1000"/>
              <a:buChar char="●"/>
            </a:pPr>
            <a:r>
              <a:rPr lang="en" sz="1000" u="sng"/>
              <a:t>ESF Potential Threats to 5G Network Slicing</a:t>
            </a:r>
            <a:r>
              <a:rPr lang="en" sz="1000"/>
              <a:t>, NSA, CISA. </a:t>
            </a:r>
            <a:r>
              <a:rPr lang="en" sz="1000" u="sng">
                <a:solidFill>
                  <a:schemeClr val="hlink"/>
                </a:solidFill>
                <a:hlinkClick r:id="rId8"/>
              </a:rPr>
              <a:t>https://www.cisa.gov/news-events/alerts/2023/07/17/nsa-cisa-release-guidance-security-considerations-5g-netw</a:t>
            </a:r>
            <a:endParaRPr sz="1000" u="sng"/>
          </a:p>
          <a:p>
            <a:pPr indent="-292100" lvl="0" marL="457200" rtl="0" algn="l">
              <a:lnSpc>
                <a:spcPct val="115000"/>
              </a:lnSpc>
              <a:spcBef>
                <a:spcPts val="1000"/>
              </a:spcBef>
              <a:spcAft>
                <a:spcPts val="0"/>
              </a:spcAft>
              <a:buSzPts val="1000"/>
              <a:buChar char="●"/>
            </a:pPr>
            <a:r>
              <a:rPr lang="en" sz="1000" u="sng"/>
              <a:t>New Vulnerabilities in 5G Networks-Blackhat Briefings </a:t>
            </a:r>
            <a:r>
              <a:rPr lang="en" sz="1000"/>
              <a:t>Altaf Shaik* , Ravishankar Borgaonkar. </a:t>
            </a:r>
            <a:r>
              <a:rPr lang="en" sz="1000" u="sng">
                <a:solidFill>
                  <a:schemeClr val="hlink"/>
                </a:solidFill>
                <a:hlinkClick r:id="rId9"/>
              </a:rPr>
              <a:t>https://i.blackhat.com/USA-19/Wednesday/us-19-Shaik-New-Vulnerabilities-In-5G-Networks-wp.pdf</a:t>
            </a:r>
            <a:r>
              <a:rPr lang="en" sz="1000" u="sng">
                <a:solidFill>
                  <a:schemeClr val="hlink"/>
                </a:solidFill>
                <a:hlinkClick r:id="rId10"/>
              </a:rPr>
              <a:t>ork-slicing</a:t>
            </a:r>
            <a:endParaRPr sz="1000"/>
          </a:p>
          <a:p>
            <a:pPr indent="-292100" lvl="0" marL="457200" rtl="0" algn="l">
              <a:lnSpc>
                <a:spcPct val="115000"/>
              </a:lnSpc>
              <a:spcBef>
                <a:spcPts val="1000"/>
              </a:spcBef>
              <a:spcAft>
                <a:spcPts val="0"/>
              </a:spcAft>
              <a:buSzPts val="1000"/>
              <a:buChar char="●"/>
            </a:pPr>
            <a:r>
              <a:rPr lang="en" sz="1000">
                <a:solidFill>
                  <a:schemeClr val="accent5"/>
                </a:solidFill>
                <a:highlight>
                  <a:srgbClr val="FFFFFF"/>
                </a:highlight>
              </a:rPr>
              <a:t>Statement of Vulnerabilities in ZTE MF910 and MF65+ Products. ZTE. 20 February 2019. </a:t>
            </a:r>
            <a:r>
              <a:rPr lang="en" sz="1000" u="sng">
                <a:solidFill>
                  <a:srgbClr val="8E7CC3"/>
                </a:solidFill>
                <a:hlinkClick r:id="rId11">
                  <a:extLst>
                    <a:ext uri="{A12FA001-AC4F-418D-AE19-62706E023703}">
                      <ahyp:hlinkClr val="tx"/>
                    </a:ext>
                  </a:extLst>
                </a:hlinkClick>
              </a:rPr>
              <a:t>https://support.zte.com.cn/support/news/LoopholeInfoDetail.aspx?newsId=1010203</a:t>
            </a:r>
            <a:endParaRPr sz="1000">
              <a:solidFill>
                <a:srgbClr val="8E7CC3"/>
              </a:solidFill>
            </a:endParaRPr>
          </a:p>
          <a:p>
            <a:pPr indent="-292100" lvl="0" marL="457200" rtl="0" algn="l">
              <a:lnSpc>
                <a:spcPct val="115000"/>
              </a:lnSpc>
              <a:spcBef>
                <a:spcPts val="0"/>
              </a:spcBef>
              <a:spcAft>
                <a:spcPts val="0"/>
              </a:spcAft>
              <a:buClr>
                <a:srgbClr val="8E7CC3"/>
              </a:buClr>
              <a:buSzPts val="1000"/>
              <a:buChar char="●"/>
            </a:pPr>
            <a:r>
              <a:rPr lang="en" sz="1000">
                <a:solidFill>
                  <a:srgbClr val="333333"/>
                </a:solidFill>
                <a:highlight>
                  <a:srgbClr val="FFFFFF"/>
                </a:highlight>
              </a:rPr>
              <a:t>Potential Threat Vectors to 5G Infrastructure - U.S. Department of Defense. May 2021. </a:t>
            </a:r>
            <a:r>
              <a:rPr lang="en" sz="1000" u="sng">
                <a:solidFill>
                  <a:schemeClr val="hlink"/>
                </a:solidFill>
                <a:hlinkClick r:id="rId12"/>
              </a:rPr>
              <a:t>https://media.defense.gov/2021/May/10/2002637751/-1/-1/1/POTENTIAL%20THREAT%20VECTORS%20TO%205G%20INFRASTRUCTURE.PDF</a:t>
            </a:r>
            <a:endParaRPr sz="1000"/>
          </a:p>
        </p:txBody>
      </p:sp>
      <p:sp>
        <p:nvSpPr>
          <p:cNvPr id="758" name="Google Shape;758;p79"/>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80"/>
          <p:cNvSpPr txBox="1"/>
          <p:nvPr>
            <p:ph type="ctrTitle"/>
          </p:nvPr>
        </p:nvSpPr>
        <p:spPr>
          <a:xfrm>
            <a:off x="1669825" y="1178000"/>
            <a:ext cx="5804400" cy="21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74EA7"/>
                </a:solidFill>
              </a:rPr>
              <a:t>Questions?</a:t>
            </a:r>
            <a:endParaRPr>
              <a:solidFill>
                <a:srgbClr val="674EA7"/>
              </a:solidFill>
            </a:endParaRPr>
          </a:p>
        </p:txBody>
      </p:sp>
      <p:sp>
        <p:nvSpPr>
          <p:cNvPr id="764" name="Google Shape;764;p80"/>
          <p:cNvSpPr txBox="1"/>
          <p:nvPr>
            <p:ph idx="1" type="subTitle"/>
          </p:nvPr>
        </p:nvSpPr>
        <p:spPr>
          <a:xfrm>
            <a:off x="2145888" y="3426200"/>
            <a:ext cx="48522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81"/>
          <p:cNvSpPr txBox="1"/>
          <p:nvPr>
            <p:ph type="ctrTitle"/>
          </p:nvPr>
        </p:nvSpPr>
        <p:spPr>
          <a:xfrm>
            <a:off x="1711375" y="471425"/>
            <a:ext cx="5804400" cy="21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74EA7"/>
                </a:solidFill>
              </a:rPr>
              <a:t>Thank you!!!</a:t>
            </a:r>
            <a:endParaRPr>
              <a:solidFill>
                <a:srgbClr val="674EA7"/>
              </a:solidFill>
            </a:endParaRPr>
          </a:p>
        </p:txBody>
      </p:sp>
      <p:sp>
        <p:nvSpPr>
          <p:cNvPr id="770" name="Google Shape;770;p81"/>
          <p:cNvSpPr txBox="1"/>
          <p:nvPr>
            <p:ph idx="1" type="subTitle"/>
          </p:nvPr>
        </p:nvSpPr>
        <p:spPr>
          <a:xfrm>
            <a:off x="1711500" y="2238200"/>
            <a:ext cx="5804400" cy="15975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Clr>
                <a:srgbClr val="0077C2"/>
              </a:buClr>
              <a:buSzPts val="1400"/>
              <a:buChar char="●"/>
            </a:pPr>
            <a:r>
              <a:rPr lang="en">
                <a:solidFill>
                  <a:srgbClr val="0077C2"/>
                </a:solidFill>
              </a:rPr>
              <a:t>Bedlam</a:t>
            </a:r>
            <a:endParaRPr>
              <a:solidFill>
                <a:srgbClr val="0077C2"/>
              </a:solidFill>
            </a:endParaRPr>
          </a:p>
          <a:p>
            <a:pPr indent="-317500" lvl="0" marL="457200" rtl="0" algn="ctr">
              <a:spcBef>
                <a:spcPts val="0"/>
              </a:spcBef>
              <a:spcAft>
                <a:spcPts val="0"/>
              </a:spcAft>
              <a:buClr>
                <a:srgbClr val="0077C2"/>
              </a:buClr>
              <a:buSzPts val="1400"/>
              <a:buChar char="●"/>
            </a:pPr>
            <a:r>
              <a:rPr lang="en">
                <a:solidFill>
                  <a:srgbClr val="0077C2"/>
                </a:solidFill>
              </a:rPr>
              <a:t>My Parents</a:t>
            </a:r>
            <a:endParaRPr>
              <a:solidFill>
                <a:srgbClr val="0077C2"/>
              </a:solidFill>
            </a:endParaRPr>
          </a:p>
          <a:p>
            <a:pPr indent="-317500" lvl="0" marL="457200" rtl="0" algn="ctr">
              <a:spcBef>
                <a:spcPts val="0"/>
              </a:spcBef>
              <a:spcAft>
                <a:spcPts val="0"/>
              </a:spcAft>
              <a:buClr>
                <a:srgbClr val="0077C2"/>
              </a:buClr>
              <a:buSzPts val="1400"/>
              <a:buChar char="●"/>
            </a:pPr>
            <a:r>
              <a:rPr lang="en">
                <a:solidFill>
                  <a:srgbClr val="0077C2"/>
                </a:solidFill>
              </a:rPr>
              <a:t>My coworkers (former and </a:t>
            </a:r>
            <a:r>
              <a:rPr lang="en">
                <a:solidFill>
                  <a:srgbClr val="0077C2"/>
                </a:solidFill>
              </a:rPr>
              <a:t>current) who gave feedback and taught me this stuff</a:t>
            </a:r>
            <a:endParaRPr>
              <a:solidFill>
                <a:srgbClr val="0077C2"/>
              </a:solidFill>
            </a:endParaRPr>
          </a:p>
          <a:p>
            <a:pPr indent="-317500" lvl="0" marL="457200" rtl="0" algn="ctr">
              <a:spcBef>
                <a:spcPts val="0"/>
              </a:spcBef>
              <a:spcAft>
                <a:spcPts val="0"/>
              </a:spcAft>
              <a:buClr>
                <a:srgbClr val="0077C2"/>
              </a:buClr>
              <a:buSzPts val="1400"/>
              <a:buChar char="●"/>
            </a:pPr>
            <a:r>
              <a:rPr lang="en">
                <a:solidFill>
                  <a:srgbClr val="0077C2"/>
                </a:solidFill>
              </a:rPr>
              <a:t>My Aesthetic Support Team </a:t>
            </a:r>
            <a:endParaRPr>
              <a:solidFill>
                <a:srgbClr val="0077C2"/>
              </a:solidFill>
            </a:endParaRPr>
          </a:p>
          <a:p>
            <a:pPr indent="-317500" lvl="0" marL="457200" rtl="0" algn="ctr">
              <a:spcBef>
                <a:spcPts val="0"/>
              </a:spcBef>
              <a:spcAft>
                <a:spcPts val="0"/>
              </a:spcAft>
              <a:buClr>
                <a:srgbClr val="0077C2"/>
              </a:buClr>
              <a:buSzPts val="1400"/>
              <a:buChar char="●"/>
            </a:pPr>
            <a:r>
              <a:rPr lang="en">
                <a:solidFill>
                  <a:srgbClr val="0077C2"/>
                </a:solidFill>
              </a:rPr>
              <a:t>Outfit Selection Committee</a:t>
            </a:r>
            <a:endParaRPr>
              <a:solidFill>
                <a:srgbClr val="0077C2"/>
              </a:solidFill>
            </a:endParaRPr>
          </a:p>
          <a:p>
            <a:pPr indent="-317500" lvl="0" marL="457200" rtl="0" algn="ctr">
              <a:spcBef>
                <a:spcPts val="0"/>
              </a:spcBef>
              <a:spcAft>
                <a:spcPts val="0"/>
              </a:spcAft>
              <a:buClr>
                <a:srgbClr val="0077C2"/>
              </a:buClr>
              <a:buSzPts val="1400"/>
              <a:buChar char="●"/>
            </a:pPr>
            <a:r>
              <a:rPr lang="en">
                <a:solidFill>
                  <a:srgbClr val="0077C2"/>
                </a:solidFill>
              </a:rPr>
              <a:t>Besties and sister</a:t>
            </a:r>
            <a:endParaRPr>
              <a:solidFill>
                <a:srgbClr val="0077C2"/>
              </a:solidFill>
            </a:endParaRPr>
          </a:p>
        </p:txBody>
      </p:sp>
      <p:pic>
        <p:nvPicPr>
          <p:cNvPr id="771" name="Google Shape;771;p81"/>
          <p:cNvPicPr preferRelativeResize="0"/>
          <p:nvPr/>
        </p:nvPicPr>
        <p:blipFill>
          <a:blip r:embed="rId3">
            <a:alphaModFix/>
          </a:blip>
          <a:stretch>
            <a:fillRect/>
          </a:stretch>
        </p:blipFill>
        <p:spPr>
          <a:xfrm>
            <a:off x="2471675" y="471425"/>
            <a:ext cx="3995800" cy="3995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9"/>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3"/>
                </a:solidFill>
              </a:rPr>
              <a:t>Basic Cellular Concepts</a:t>
            </a:r>
            <a:endParaRPr sz="3000">
              <a:solidFill>
                <a:schemeClr val="accent3"/>
              </a:solidFill>
            </a:endParaRPr>
          </a:p>
        </p:txBody>
      </p:sp>
      <p:sp>
        <p:nvSpPr>
          <p:cNvPr id="291" name="Google Shape;291;p39"/>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CB949F"/>
              </a:buClr>
              <a:buSzPts val="2000"/>
              <a:buChar char="●"/>
            </a:pPr>
            <a:r>
              <a:rPr b="1" lang="en" sz="2000">
                <a:solidFill>
                  <a:srgbClr val="CB949F"/>
                </a:solidFill>
              </a:rPr>
              <a:t>PSTN</a:t>
            </a:r>
            <a:endParaRPr b="1" sz="2000">
              <a:solidFill>
                <a:srgbClr val="CB949F"/>
              </a:solidFill>
            </a:endParaRPr>
          </a:p>
          <a:p>
            <a:pPr indent="-355600" lvl="1" marL="914400" rtl="0" algn="l">
              <a:spcBef>
                <a:spcPts val="1000"/>
              </a:spcBef>
              <a:spcAft>
                <a:spcPts val="0"/>
              </a:spcAft>
              <a:buClr>
                <a:schemeClr val="accent4"/>
              </a:buClr>
              <a:buSzPts val="2000"/>
              <a:buChar char="○"/>
            </a:pPr>
            <a:r>
              <a:rPr lang="en" sz="2000">
                <a:solidFill>
                  <a:schemeClr val="accent4"/>
                </a:solidFill>
              </a:rPr>
              <a:t>Public Switched Telephone Network</a:t>
            </a:r>
            <a:endParaRPr sz="2000">
              <a:solidFill>
                <a:schemeClr val="accent4"/>
              </a:solidFill>
            </a:endParaRPr>
          </a:p>
          <a:p>
            <a:pPr indent="-355600" lvl="0" marL="457200" rtl="0" algn="l">
              <a:spcBef>
                <a:spcPts val="0"/>
              </a:spcBef>
              <a:spcAft>
                <a:spcPts val="0"/>
              </a:spcAft>
              <a:buClr>
                <a:srgbClr val="CB949F"/>
              </a:buClr>
              <a:buSzPts val="2000"/>
              <a:buChar char="●"/>
            </a:pPr>
            <a:r>
              <a:rPr lang="en" sz="2000">
                <a:solidFill>
                  <a:srgbClr val="CB949F"/>
                </a:solidFill>
              </a:rPr>
              <a:t>Circuit Switched</a:t>
            </a:r>
            <a:endParaRPr sz="2000">
              <a:solidFill>
                <a:srgbClr val="CB949F"/>
              </a:solidFill>
            </a:endParaRPr>
          </a:p>
          <a:p>
            <a:pPr indent="-355600" lvl="0" marL="457200" rtl="0" algn="l">
              <a:spcBef>
                <a:spcPts val="1000"/>
              </a:spcBef>
              <a:spcAft>
                <a:spcPts val="0"/>
              </a:spcAft>
              <a:buClr>
                <a:srgbClr val="CB949F"/>
              </a:buClr>
              <a:buSzPts val="2000"/>
              <a:buChar char="●"/>
            </a:pPr>
            <a:r>
              <a:rPr b="1" lang="en" sz="2000">
                <a:solidFill>
                  <a:srgbClr val="CB949F"/>
                </a:solidFill>
              </a:rPr>
              <a:t>PDN</a:t>
            </a:r>
            <a:endParaRPr b="1" sz="2000">
              <a:solidFill>
                <a:srgbClr val="CB949F"/>
              </a:solidFill>
            </a:endParaRPr>
          </a:p>
          <a:p>
            <a:pPr indent="-355600" lvl="1" marL="914400" rtl="0" algn="l">
              <a:spcBef>
                <a:spcPts val="1000"/>
              </a:spcBef>
              <a:spcAft>
                <a:spcPts val="0"/>
              </a:spcAft>
              <a:buClr>
                <a:schemeClr val="accent4"/>
              </a:buClr>
              <a:buSzPts val="2000"/>
              <a:buChar char="○"/>
            </a:pPr>
            <a:r>
              <a:rPr lang="en" sz="2000">
                <a:solidFill>
                  <a:schemeClr val="accent4"/>
                </a:solidFill>
              </a:rPr>
              <a:t>Public Data Network</a:t>
            </a:r>
            <a:endParaRPr sz="2000"/>
          </a:p>
        </p:txBody>
      </p:sp>
      <p:sp>
        <p:nvSpPr>
          <p:cNvPr id="292" name="Google Shape;292;p39"/>
          <p:cNvSpPr txBox="1"/>
          <p:nvPr/>
        </p:nvSpPr>
        <p:spPr>
          <a:xfrm>
            <a:off x="357250" y="4868375"/>
            <a:ext cx="8604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p>
        </p:txBody>
      </p:sp>
      <p:sp>
        <p:nvSpPr>
          <p:cNvPr id="293" name="Google Shape;293;p39"/>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latin typeface="Roboto"/>
                <a:ea typeface="Roboto"/>
                <a:cs typeface="Roboto"/>
                <a:sym typeface="Roboto"/>
              </a:rPr>
              <a:t>‹#›</a:t>
            </a:fld>
            <a:endParaRPr>
              <a:solidFill>
                <a:schemeClr val="dk1"/>
              </a:solidFill>
              <a:latin typeface="Roboto"/>
              <a:ea typeface="Roboto"/>
              <a:cs typeface="Roboto"/>
              <a:sym typeface="Roboto"/>
            </a:endParaRPr>
          </a:p>
        </p:txBody>
      </p:sp>
      <p:pic>
        <p:nvPicPr>
          <p:cNvPr id="294" name="Google Shape;294;p39"/>
          <p:cNvPicPr preferRelativeResize="0"/>
          <p:nvPr/>
        </p:nvPicPr>
        <p:blipFill>
          <a:blip r:embed="rId3">
            <a:alphaModFix/>
          </a:blip>
          <a:stretch>
            <a:fillRect/>
          </a:stretch>
        </p:blipFill>
        <p:spPr>
          <a:xfrm>
            <a:off x="5556124" y="2200050"/>
            <a:ext cx="3029426" cy="1776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40"/>
          <p:cNvPicPr preferRelativeResize="0"/>
          <p:nvPr/>
        </p:nvPicPr>
        <p:blipFill>
          <a:blip r:embed="rId3">
            <a:alphaModFix/>
          </a:blip>
          <a:stretch>
            <a:fillRect/>
          </a:stretch>
        </p:blipFill>
        <p:spPr>
          <a:xfrm>
            <a:off x="1600200" y="520000"/>
            <a:ext cx="5943600" cy="4276725"/>
          </a:xfrm>
          <a:prstGeom prst="rect">
            <a:avLst/>
          </a:prstGeom>
          <a:noFill/>
          <a:ln>
            <a:noFill/>
          </a:ln>
        </p:spPr>
      </p:pic>
      <p:pic>
        <p:nvPicPr>
          <p:cNvPr id="300" name="Google Shape;300;p40"/>
          <p:cNvPicPr preferRelativeResize="0"/>
          <p:nvPr/>
        </p:nvPicPr>
        <p:blipFill rotWithShape="1">
          <a:blip r:embed="rId4">
            <a:alphaModFix/>
          </a:blip>
          <a:srcRect b="10" l="0" r="0" t="0"/>
          <a:stretch/>
        </p:blipFill>
        <p:spPr>
          <a:xfrm>
            <a:off x="858675" y="0"/>
            <a:ext cx="7429499" cy="5143501"/>
          </a:xfrm>
          <a:prstGeom prst="rect">
            <a:avLst/>
          </a:prstGeom>
          <a:noFill/>
          <a:ln>
            <a:noFill/>
          </a:ln>
        </p:spPr>
      </p:pic>
      <p:sp>
        <p:nvSpPr>
          <p:cNvPr id="301" name="Google Shape;301;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02" name="Google Shape;302;p40"/>
          <p:cNvSpPr/>
          <p:nvPr/>
        </p:nvSpPr>
        <p:spPr>
          <a:xfrm>
            <a:off x="2222450" y="2744425"/>
            <a:ext cx="1093800" cy="1194600"/>
          </a:xfrm>
          <a:prstGeom prst="frame">
            <a:avLst>
              <a:gd fmla="val 12500" name="adj1"/>
            </a:avLst>
          </a:prstGeom>
          <a:solidFill>
            <a:srgbClr val="8E7CC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1"/>
          <p:cNvSpPr txBox="1"/>
          <p:nvPr>
            <p:ph type="title"/>
          </p:nvPr>
        </p:nvSpPr>
        <p:spPr>
          <a:xfrm>
            <a:off x="265500" y="1209075"/>
            <a:ext cx="4045200" cy="15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2G</a:t>
            </a:r>
            <a:endParaRPr/>
          </a:p>
        </p:txBody>
      </p:sp>
      <p:sp>
        <p:nvSpPr>
          <p:cNvPr id="308" name="Google Shape;308;p4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55600" lvl="0" marL="457200" rtl="0" algn="l">
              <a:spcBef>
                <a:spcPts val="1600"/>
              </a:spcBef>
              <a:spcAft>
                <a:spcPts val="0"/>
              </a:spcAft>
              <a:buSzPts val="2000"/>
              <a:buChar char="●"/>
            </a:pPr>
            <a:r>
              <a:rPr lang="en" sz="2000"/>
              <a:t>Calls </a:t>
            </a:r>
            <a:endParaRPr sz="2000"/>
          </a:p>
          <a:p>
            <a:pPr indent="-355600" lvl="0" marL="457200" rtl="0" algn="l">
              <a:spcBef>
                <a:spcPts val="1600"/>
              </a:spcBef>
              <a:spcAft>
                <a:spcPts val="0"/>
              </a:spcAft>
              <a:buSzPts val="2000"/>
              <a:buChar char="●"/>
            </a:pPr>
            <a:r>
              <a:rPr lang="en" sz="2000"/>
              <a:t>SMS</a:t>
            </a:r>
            <a:endParaRPr sz="2000"/>
          </a:p>
          <a:p>
            <a:pPr indent="-355600" lvl="0" marL="457200" rtl="0" algn="l">
              <a:spcBef>
                <a:spcPts val="1600"/>
              </a:spcBef>
              <a:spcAft>
                <a:spcPts val="0"/>
              </a:spcAft>
              <a:buSzPts val="2000"/>
              <a:buChar char="●"/>
            </a:pPr>
            <a:r>
              <a:rPr lang="en" sz="2000"/>
              <a:t>ETSI and GSM standardizing!</a:t>
            </a:r>
            <a:endParaRPr sz="2000"/>
          </a:p>
          <a:p>
            <a:pPr indent="-355600" lvl="0" marL="457200" rtl="0" algn="l">
              <a:spcBef>
                <a:spcPts val="1600"/>
              </a:spcBef>
              <a:spcAft>
                <a:spcPts val="0"/>
              </a:spcAft>
              <a:buSzPts val="2000"/>
              <a:buChar char="●"/>
            </a:pPr>
            <a:r>
              <a:rPr lang="en" sz="2000"/>
              <a:t>SS7 for signaling</a:t>
            </a:r>
            <a:endParaRPr sz="2000"/>
          </a:p>
          <a:p>
            <a:pPr indent="0" lvl="0" marL="457200" rtl="0" algn="l">
              <a:spcBef>
                <a:spcPts val="1600"/>
              </a:spcBef>
              <a:spcAft>
                <a:spcPts val="1600"/>
              </a:spcAft>
              <a:buNone/>
            </a:pPr>
            <a:r>
              <a:t/>
            </a:r>
            <a:endParaRPr/>
          </a:p>
        </p:txBody>
      </p:sp>
      <p:sp>
        <p:nvSpPr>
          <p:cNvPr id="309" name="Google Shape;309;p41"/>
          <p:cNvSpPr txBox="1"/>
          <p:nvPr/>
        </p:nvSpPr>
        <p:spPr>
          <a:xfrm>
            <a:off x="357250" y="4868375"/>
            <a:ext cx="8604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p>
        </p:txBody>
      </p:sp>
      <p:pic>
        <p:nvPicPr>
          <p:cNvPr id="310" name="Google Shape;310;p41"/>
          <p:cNvPicPr preferRelativeResize="0"/>
          <p:nvPr/>
        </p:nvPicPr>
        <p:blipFill rotWithShape="1">
          <a:blip r:embed="rId3">
            <a:alphaModFix/>
          </a:blip>
          <a:srcRect b="0" l="0" r="0" t="0"/>
          <a:stretch/>
        </p:blipFill>
        <p:spPr>
          <a:xfrm>
            <a:off x="1121675" y="2715375"/>
            <a:ext cx="2332850" cy="2332850"/>
          </a:xfrm>
          <a:prstGeom prst="rect">
            <a:avLst/>
          </a:prstGeom>
          <a:noFill/>
          <a:ln>
            <a:noFill/>
          </a:ln>
        </p:spPr>
      </p:pic>
      <p:sp>
        <p:nvSpPr>
          <p:cNvPr id="311" name="Google Shape;311;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12" name="Google Shape;312;p41"/>
          <p:cNvSpPr txBox="1"/>
          <p:nvPr>
            <p:ph idx="1" type="subTitle"/>
          </p:nvPr>
        </p:nvSpPr>
        <p:spPr>
          <a:xfrm>
            <a:off x="265500" y="2141024"/>
            <a:ext cx="4045200" cy="216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GSM</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2"/>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2G - GSM - Network Architecture</a:t>
            </a:r>
            <a:endParaRPr/>
          </a:p>
        </p:txBody>
      </p:sp>
      <p:sp>
        <p:nvSpPr>
          <p:cNvPr id="318" name="Google Shape;318;p42"/>
          <p:cNvSpPr txBox="1"/>
          <p:nvPr>
            <p:ph idx="1" type="body"/>
          </p:nvPr>
        </p:nvSpPr>
        <p:spPr>
          <a:xfrm>
            <a:off x="720000" y="1112475"/>
            <a:ext cx="7349700" cy="3495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CB949F"/>
              </a:buClr>
              <a:buSzPts val="2000"/>
              <a:buChar char="●"/>
            </a:pPr>
            <a:r>
              <a:rPr lang="en" sz="2000" u="sng">
                <a:solidFill>
                  <a:srgbClr val="CB949F"/>
                </a:solidFill>
              </a:rPr>
              <a:t>Mobile Station</a:t>
            </a:r>
            <a:r>
              <a:rPr lang="en" sz="2000">
                <a:solidFill>
                  <a:srgbClr val="CB949F"/>
                </a:solidFill>
              </a:rPr>
              <a:t> (</a:t>
            </a:r>
            <a:r>
              <a:rPr b="1" lang="en" sz="2000">
                <a:solidFill>
                  <a:srgbClr val="CB949F"/>
                </a:solidFill>
              </a:rPr>
              <a:t>MS)</a:t>
            </a:r>
            <a:endParaRPr b="1" sz="2000">
              <a:solidFill>
                <a:srgbClr val="CB949F"/>
              </a:solidFill>
            </a:endParaRPr>
          </a:p>
          <a:p>
            <a:pPr indent="-342900" lvl="1" marL="914400" rtl="0" algn="l">
              <a:spcBef>
                <a:spcPts val="1000"/>
              </a:spcBef>
              <a:spcAft>
                <a:spcPts val="0"/>
              </a:spcAft>
              <a:buClr>
                <a:srgbClr val="8E7CC3"/>
              </a:buClr>
              <a:buSzPts val="1800"/>
              <a:buChar char="○"/>
            </a:pPr>
            <a:r>
              <a:rPr lang="en" sz="1800">
                <a:solidFill>
                  <a:srgbClr val="8E7CC3"/>
                </a:solidFill>
              </a:rPr>
              <a:t>Device in your hand when you’re making a call. </a:t>
            </a:r>
            <a:endParaRPr sz="1800">
              <a:solidFill>
                <a:srgbClr val="8E7CC3"/>
              </a:solidFill>
            </a:endParaRPr>
          </a:p>
          <a:p>
            <a:pPr indent="-355600" lvl="0" marL="457200" rtl="0" algn="l">
              <a:spcBef>
                <a:spcPts val="0"/>
              </a:spcBef>
              <a:spcAft>
                <a:spcPts val="0"/>
              </a:spcAft>
              <a:buClr>
                <a:srgbClr val="CB949F"/>
              </a:buClr>
              <a:buSzPts val="2000"/>
              <a:buChar char="●"/>
            </a:pPr>
            <a:r>
              <a:rPr lang="en" sz="2000" u="sng">
                <a:solidFill>
                  <a:srgbClr val="CB949F"/>
                </a:solidFill>
              </a:rPr>
              <a:t>Radio Access Network </a:t>
            </a:r>
            <a:r>
              <a:rPr lang="en" sz="2000">
                <a:solidFill>
                  <a:srgbClr val="CB949F"/>
                </a:solidFill>
              </a:rPr>
              <a:t>(</a:t>
            </a:r>
            <a:r>
              <a:rPr b="1" lang="en" sz="2000">
                <a:solidFill>
                  <a:srgbClr val="CB949F"/>
                </a:solidFill>
              </a:rPr>
              <a:t>RAN) </a:t>
            </a:r>
            <a:endParaRPr b="1" sz="2000">
              <a:solidFill>
                <a:srgbClr val="CB949F"/>
              </a:solidFill>
            </a:endParaRPr>
          </a:p>
          <a:p>
            <a:pPr indent="-342900" lvl="1" marL="914400" rtl="0" algn="l">
              <a:spcBef>
                <a:spcPts val="1000"/>
              </a:spcBef>
              <a:spcAft>
                <a:spcPts val="0"/>
              </a:spcAft>
              <a:buClr>
                <a:srgbClr val="8E7CC3"/>
              </a:buClr>
              <a:buSzPts val="1800"/>
              <a:buChar char="○"/>
            </a:pPr>
            <a:r>
              <a:rPr lang="en" sz="1800">
                <a:solidFill>
                  <a:srgbClr val="8E7CC3"/>
                </a:solidFill>
              </a:rPr>
              <a:t>The </a:t>
            </a:r>
            <a:r>
              <a:rPr lang="en" sz="1800" u="sng">
                <a:solidFill>
                  <a:srgbClr val="8E7CC3"/>
                </a:solidFill>
              </a:rPr>
              <a:t>Base Station Subsystem (</a:t>
            </a:r>
            <a:r>
              <a:rPr b="1" lang="en" sz="1800" u="sng">
                <a:solidFill>
                  <a:srgbClr val="8E7CC3"/>
                </a:solidFill>
              </a:rPr>
              <a:t>BSS</a:t>
            </a:r>
            <a:r>
              <a:rPr lang="en" sz="1800" u="sng">
                <a:solidFill>
                  <a:srgbClr val="8E7CC3"/>
                </a:solidFill>
              </a:rPr>
              <a:t>)</a:t>
            </a:r>
            <a:endParaRPr b="1" sz="1800">
              <a:solidFill>
                <a:srgbClr val="8E7CC3"/>
              </a:solidFill>
            </a:endParaRPr>
          </a:p>
          <a:p>
            <a:pPr indent="-342900" lvl="2" marL="1371600" rtl="0" algn="l">
              <a:spcBef>
                <a:spcPts val="0"/>
              </a:spcBef>
              <a:spcAft>
                <a:spcPts val="0"/>
              </a:spcAft>
              <a:buClr>
                <a:srgbClr val="8E7CC3"/>
              </a:buClr>
              <a:buSzPts val="1800"/>
              <a:buChar char="■"/>
            </a:pPr>
            <a:r>
              <a:rPr lang="en" sz="1800" u="sng">
                <a:solidFill>
                  <a:srgbClr val="8E7CC3"/>
                </a:solidFill>
              </a:rPr>
              <a:t>Base Transceiver Stations</a:t>
            </a:r>
            <a:r>
              <a:rPr b="1" lang="en" sz="1800">
                <a:solidFill>
                  <a:srgbClr val="8E7CC3"/>
                </a:solidFill>
              </a:rPr>
              <a:t> (BTS)</a:t>
            </a:r>
            <a:endParaRPr b="1" sz="1800">
              <a:solidFill>
                <a:srgbClr val="8E7CC3"/>
              </a:solidFill>
            </a:endParaRPr>
          </a:p>
          <a:p>
            <a:pPr indent="-342900" lvl="2" marL="1371600" rtl="0" algn="l">
              <a:spcBef>
                <a:spcPts val="0"/>
              </a:spcBef>
              <a:spcAft>
                <a:spcPts val="0"/>
              </a:spcAft>
              <a:buClr>
                <a:srgbClr val="8E7CC3"/>
              </a:buClr>
              <a:buSzPts val="1800"/>
              <a:buChar char="■"/>
            </a:pPr>
            <a:r>
              <a:rPr lang="en" sz="1800" u="sng">
                <a:solidFill>
                  <a:srgbClr val="8E7CC3"/>
                </a:solidFill>
              </a:rPr>
              <a:t>Base Station Controller</a:t>
            </a:r>
            <a:r>
              <a:rPr b="1" lang="en" sz="1800">
                <a:solidFill>
                  <a:srgbClr val="8E7CC3"/>
                </a:solidFill>
              </a:rPr>
              <a:t> (BSC) </a:t>
            </a:r>
            <a:endParaRPr b="1" sz="1800">
              <a:solidFill>
                <a:srgbClr val="8E7CC3"/>
              </a:solidFill>
            </a:endParaRPr>
          </a:p>
          <a:p>
            <a:pPr indent="0" lvl="0" marL="457200" rtl="0" algn="l">
              <a:spcBef>
                <a:spcPts val="0"/>
              </a:spcBef>
              <a:spcAft>
                <a:spcPts val="1000"/>
              </a:spcAft>
              <a:buNone/>
            </a:pPr>
            <a:r>
              <a:t/>
            </a:r>
            <a:endParaRPr/>
          </a:p>
        </p:txBody>
      </p:sp>
      <p:sp>
        <p:nvSpPr>
          <p:cNvPr id="319" name="Google Shape;319;p42"/>
          <p:cNvSpPr txBox="1"/>
          <p:nvPr/>
        </p:nvSpPr>
        <p:spPr>
          <a:xfrm>
            <a:off x="357250" y="4868375"/>
            <a:ext cx="8604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p>
        </p:txBody>
      </p:sp>
      <p:sp>
        <p:nvSpPr>
          <p:cNvPr id="320" name="Google Shape;320;p42"/>
          <p:cNvSpPr txBox="1"/>
          <p:nvPr/>
        </p:nvSpPr>
        <p:spPr>
          <a:xfrm>
            <a:off x="5567725" y="4180513"/>
            <a:ext cx="45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AE1E2"/>
                </a:solidFill>
              </a:rPr>
              <a:t>MS</a:t>
            </a:r>
            <a:endParaRPr>
              <a:solidFill>
                <a:srgbClr val="CAE1E2"/>
              </a:solidFill>
            </a:endParaRPr>
          </a:p>
        </p:txBody>
      </p:sp>
      <p:sp>
        <p:nvSpPr>
          <p:cNvPr id="321" name="Google Shape;321;p42"/>
          <p:cNvSpPr txBox="1"/>
          <p:nvPr/>
        </p:nvSpPr>
        <p:spPr>
          <a:xfrm>
            <a:off x="6839350" y="2270875"/>
            <a:ext cx="62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rPr>
              <a:t>BTS</a:t>
            </a:r>
            <a:endParaRPr>
              <a:solidFill>
                <a:srgbClr val="B7B7B7"/>
              </a:solidFill>
            </a:endParaRPr>
          </a:p>
        </p:txBody>
      </p:sp>
      <p:sp>
        <p:nvSpPr>
          <p:cNvPr id="322" name="Google Shape;322;p42"/>
          <p:cNvSpPr txBox="1"/>
          <p:nvPr/>
        </p:nvSpPr>
        <p:spPr>
          <a:xfrm>
            <a:off x="6757350" y="3924250"/>
            <a:ext cx="62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rPr>
              <a:t>BTS</a:t>
            </a:r>
            <a:endParaRPr>
              <a:solidFill>
                <a:srgbClr val="B7B7B7"/>
              </a:solidFill>
            </a:endParaRPr>
          </a:p>
        </p:txBody>
      </p:sp>
      <p:sp>
        <p:nvSpPr>
          <p:cNvPr id="323" name="Google Shape;323;p42"/>
          <p:cNvSpPr txBox="1"/>
          <p:nvPr/>
        </p:nvSpPr>
        <p:spPr>
          <a:xfrm>
            <a:off x="8167575" y="3175925"/>
            <a:ext cx="56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6D7A8"/>
                </a:solidFill>
              </a:rPr>
              <a:t>BSC</a:t>
            </a:r>
            <a:endParaRPr>
              <a:solidFill>
                <a:srgbClr val="B6D7A8"/>
              </a:solidFill>
            </a:endParaRPr>
          </a:p>
        </p:txBody>
      </p:sp>
      <p:pic>
        <p:nvPicPr>
          <p:cNvPr id="324" name="Google Shape;324;p42"/>
          <p:cNvPicPr preferRelativeResize="0"/>
          <p:nvPr/>
        </p:nvPicPr>
        <p:blipFill>
          <a:blip r:embed="rId3">
            <a:alphaModFix/>
          </a:blip>
          <a:stretch>
            <a:fillRect/>
          </a:stretch>
        </p:blipFill>
        <p:spPr>
          <a:xfrm>
            <a:off x="5567725" y="2617900"/>
            <a:ext cx="3330250" cy="2573576"/>
          </a:xfrm>
          <a:prstGeom prst="rect">
            <a:avLst/>
          </a:prstGeom>
          <a:noFill/>
          <a:ln>
            <a:noFill/>
          </a:ln>
        </p:spPr>
      </p:pic>
      <p:sp>
        <p:nvSpPr>
          <p:cNvPr id="325" name="Google Shape;325;p42"/>
          <p:cNvSpPr/>
          <p:nvPr/>
        </p:nvSpPr>
        <p:spPr>
          <a:xfrm>
            <a:off x="6624275" y="2230650"/>
            <a:ext cx="2519700" cy="29130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2"/>
          <p:cNvSpPr txBox="1"/>
          <p:nvPr/>
        </p:nvSpPr>
        <p:spPr>
          <a:xfrm>
            <a:off x="6793325" y="1929900"/>
            <a:ext cx="21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27BA0"/>
                </a:solidFill>
              </a:rPr>
              <a:t>Base Station Subsystem</a:t>
            </a:r>
            <a:endParaRPr>
              <a:solidFill>
                <a:srgbClr val="C27BA0"/>
              </a:solidFill>
            </a:endParaRPr>
          </a:p>
        </p:txBody>
      </p:sp>
      <p:sp>
        <p:nvSpPr>
          <p:cNvPr id="327" name="Google Shape;327;p42"/>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latin typeface="Roboto"/>
                <a:ea typeface="Roboto"/>
                <a:cs typeface="Roboto"/>
                <a:sym typeface="Roboto"/>
              </a:rPr>
              <a:t>‹#›</a:t>
            </a:fld>
            <a:endParaRPr>
              <a:solidFill>
                <a:schemeClr val="dk1"/>
              </a:solidFill>
              <a:latin typeface="Roboto"/>
              <a:ea typeface="Roboto"/>
              <a:cs typeface="Roboto"/>
              <a:sym typeface="Roboto"/>
            </a:endParaRPr>
          </a:p>
        </p:txBody>
      </p:sp>
      <p:sp>
        <p:nvSpPr>
          <p:cNvPr id="328" name="Google Shape;328;p42"/>
          <p:cNvSpPr txBox="1"/>
          <p:nvPr/>
        </p:nvSpPr>
        <p:spPr>
          <a:xfrm>
            <a:off x="7464850" y="2184575"/>
            <a:ext cx="212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6"/>
                </a:solidFill>
                <a:highlight>
                  <a:schemeClr val="accent1"/>
                </a:highlight>
              </a:rPr>
              <a:t>Radio Access Network</a:t>
            </a:r>
            <a:endParaRPr sz="1200">
              <a:solidFill>
                <a:schemeClr val="accent6"/>
              </a:solidFill>
              <a:highlight>
                <a:schemeClr val="accent1"/>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
                                        <p:tgtEl>
                                          <p:spTgt spid="325"/>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
                                        <p:tgtEl>
                                          <p:spTgt spid="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3"/>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3D85C6"/>
              </a:buClr>
              <a:buSzPts val="1600"/>
              <a:buChar char="●"/>
            </a:pPr>
            <a:r>
              <a:rPr lang="en" sz="1600" u="sng">
                <a:solidFill>
                  <a:srgbClr val="3D85C6"/>
                </a:solidFill>
              </a:rPr>
              <a:t>Mobile Switching Center</a:t>
            </a:r>
            <a:r>
              <a:rPr lang="en" sz="1600">
                <a:solidFill>
                  <a:srgbClr val="3D85C6"/>
                </a:solidFill>
              </a:rPr>
              <a:t> </a:t>
            </a:r>
            <a:r>
              <a:rPr lang="en" sz="1600">
                <a:solidFill>
                  <a:srgbClr val="3D85C6"/>
                </a:solidFill>
                <a:latin typeface="Barlow Medium"/>
                <a:ea typeface="Barlow Medium"/>
                <a:cs typeface="Barlow Medium"/>
                <a:sym typeface="Barlow Medium"/>
              </a:rPr>
              <a:t>(</a:t>
            </a:r>
            <a:r>
              <a:rPr b="1" lang="en" sz="1600">
                <a:solidFill>
                  <a:srgbClr val="3D85C6"/>
                </a:solidFill>
              </a:rPr>
              <a:t>MSC</a:t>
            </a:r>
            <a:r>
              <a:rPr lang="en" sz="1600">
                <a:solidFill>
                  <a:srgbClr val="3D85C6"/>
                </a:solidFill>
                <a:latin typeface="Barlow Medium"/>
                <a:ea typeface="Barlow Medium"/>
                <a:cs typeface="Barlow Medium"/>
                <a:sym typeface="Barlow Medium"/>
              </a:rPr>
              <a:t>)</a:t>
            </a:r>
            <a:endParaRPr sz="1600">
              <a:solidFill>
                <a:srgbClr val="3D85C6"/>
              </a:solidFill>
              <a:latin typeface="Barlow Medium"/>
              <a:ea typeface="Barlow Medium"/>
              <a:cs typeface="Barlow Medium"/>
              <a:sym typeface="Barlow Medium"/>
            </a:endParaRPr>
          </a:p>
          <a:p>
            <a:pPr indent="-317500" lvl="1" marL="914400" rtl="0" algn="l">
              <a:spcBef>
                <a:spcPts val="1000"/>
              </a:spcBef>
              <a:spcAft>
                <a:spcPts val="0"/>
              </a:spcAft>
              <a:buClr>
                <a:srgbClr val="93C47D"/>
              </a:buClr>
              <a:buSzPts val="1400"/>
              <a:buFont typeface="Barlow Medium"/>
              <a:buChar char="○"/>
            </a:pPr>
            <a:r>
              <a:rPr lang="en">
                <a:solidFill>
                  <a:srgbClr val="93C47D"/>
                </a:solidFill>
                <a:latin typeface="Barlow Medium"/>
                <a:ea typeface="Barlow Medium"/>
                <a:cs typeface="Barlow Medium"/>
                <a:sym typeface="Barlow Medium"/>
              </a:rPr>
              <a:t>Handles the call switching, handover, registration, authentication. </a:t>
            </a:r>
            <a:endParaRPr u="sng">
              <a:solidFill>
                <a:srgbClr val="93C47D"/>
              </a:solidFill>
              <a:latin typeface="Barlow Medium"/>
              <a:ea typeface="Barlow Medium"/>
              <a:cs typeface="Barlow Medium"/>
              <a:sym typeface="Barlow Medium"/>
            </a:endParaRPr>
          </a:p>
        </p:txBody>
      </p:sp>
      <p:sp>
        <p:nvSpPr>
          <p:cNvPr id="334" name="Google Shape;334;p43"/>
          <p:cNvSpPr txBox="1"/>
          <p:nvPr/>
        </p:nvSpPr>
        <p:spPr>
          <a:xfrm>
            <a:off x="720000" y="1888350"/>
            <a:ext cx="5329500" cy="683400"/>
          </a:xfrm>
          <a:prstGeom prst="rect">
            <a:avLst/>
          </a:prstGeom>
          <a:noFill/>
          <a:ln>
            <a:noFill/>
          </a:ln>
        </p:spPr>
        <p:txBody>
          <a:bodyPr anchorCtr="0" anchor="t" bIns="91425" lIns="91425" spcFirstLastPara="1" rIns="91425" wrap="square" tIns="91425">
            <a:spAutoFit/>
          </a:bodyPr>
          <a:lstStyle/>
          <a:p>
            <a:pPr indent="-330200" lvl="1" marL="457200" rtl="0" algn="l">
              <a:lnSpc>
                <a:spcPct val="115000"/>
              </a:lnSpc>
              <a:spcBef>
                <a:spcPts val="0"/>
              </a:spcBef>
              <a:spcAft>
                <a:spcPts val="0"/>
              </a:spcAft>
              <a:buClr>
                <a:srgbClr val="3D85C6"/>
              </a:buClr>
              <a:buSzPts val="1600"/>
              <a:buChar char="●"/>
            </a:pPr>
            <a:r>
              <a:rPr lang="en" sz="1600" u="sng">
                <a:solidFill>
                  <a:srgbClr val="3D85C6"/>
                </a:solidFill>
                <a:latin typeface="Barlow"/>
                <a:ea typeface="Barlow"/>
                <a:cs typeface="Barlow"/>
                <a:sym typeface="Barlow"/>
              </a:rPr>
              <a:t>Home Location Register</a:t>
            </a:r>
            <a:r>
              <a:rPr lang="en" sz="1600">
                <a:solidFill>
                  <a:srgbClr val="3D85C6"/>
                </a:solidFill>
                <a:latin typeface="Barlow"/>
                <a:ea typeface="Barlow"/>
                <a:cs typeface="Barlow"/>
                <a:sym typeface="Barlow"/>
              </a:rPr>
              <a:t> (</a:t>
            </a:r>
            <a:r>
              <a:rPr b="1" lang="en" sz="1600">
                <a:solidFill>
                  <a:srgbClr val="3D85C6"/>
                </a:solidFill>
                <a:latin typeface="Barlow"/>
                <a:ea typeface="Barlow"/>
                <a:cs typeface="Barlow"/>
                <a:sym typeface="Barlow"/>
              </a:rPr>
              <a:t>HLR</a:t>
            </a:r>
            <a:r>
              <a:rPr lang="en" sz="1600">
                <a:solidFill>
                  <a:srgbClr val="3D85C6"/>
                </a:solidFill>
                <a:latin typeface="Barlow"/>
                <a:ea typeface="Barlow"/>
                <a:cs typeface="Barlow"/>
                <a:sym typeface="Barlow"/>
              </a:rPr>
              <a:t>) </a:t>
            </a:r>
            <a:endParaRPr sz="1600">
              <a:solidFill>
                <a:srgbClr val="3D85C6"/>
              </a:solidFill>
              <a:latin typeface="Barlow"/>
              <a:ea typeface="Barlow"/>
              <a:cs typeface="Barlow"/>
              <a:sym typeface="Barlow"/>
            </a:endParaRPr>
          </a:p>
          <a:p>
            <a:pPr indent="-317500" lvl="2" marL="914400" rtl="0" algn="l">
              <a:lnSpc>
                <a:spcPct val="115000"/>
              </a:lnSpc>
              <a:spcBef>
                <a:spcPts val="0"/>
              </a:spcBef>
              <a:spcAft>
                <a:spcPts val="0"/>
              </a:spcAft>
              <a:buClr>
                <a:srgbClr val="93C47D"/>
              </a:buClr>
              <a:buSzPts val="1400"/>
              <a:buFont typeface="Barlow Medium"/>
              <a:buChar char="○"/>
            </a:pPr>
            <a:r>
              <a:rPr lang="en">
                <a:solidFill>
                  <a:srgbClr val="93C47D"/>
                </a:solidFill>
                <a:latin typeface="Barlow Medium"/>
                <a:ea typeface="Barlow Medium"/>
                <a:cs typeface="Barlow Medium"/>
                <a:sym typeface="Barlow Medium"/>
              </a:rPr>
              <a:t>Large DB of user information for “local” users</a:t>
            </a:r>
            <a:endParaRPr>
              <a:solidFill>
                <a:srgbClr val="93C47D"/>
              </a:solidFill>
              <a:latin typeface="Barlow Medium"/>
              <a:ea typeface="Barlow Medium"/>
              <a:cs typeface="Barlow Medium"/>
              <a:sym typeface="Barlow Medium"/>
            </a:endParaRPr>
          </a:p>
        </p:txBody>
      </p:sp>
      <p:sp>
        <p:nvSpPr>
          <p:cNvPr id="335" name="Google Shape;335;p43"/>
          <p:cNvSpPr txBox="1"/>
          <p:nvPr>
            <p:ph type="title"/>
          </p:nvPr>
        </p:nvSpPr>
        <p:spPr>
          <a:xfrm>
            <a:off x="720000" y="3809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2G - GSM - Network Architecture</a:t>
            </a:r>
            <a:endParaRPr/>
          </a:p>
        </p:txBody>
      </p:sp>
      <p:pic>
        <p:nvPicPr>
          <p:cNvPr id="336" name="Google Shape;336;p43"/>
          <p:cNvPicPr preferRelativeResize="0"/>
          <p:nvPr/>
        </p:nvPicPr>
        <p:blipFill>
          <a:blip r:embed="rId3">
            <a:alphaModFix/>
          </a:blip>
          <a:stretch>
            <a:fillRect/>
          </a:stretch>
        </p:blipFill>
        <p:spPr>
          <a:xfrm>
            <a:off x="5310725" y="2937875"/>
            <a:ext cx="3604675" cy="1786525"/>
          </a:xfrm>
          <a:prstGeom prst="rect">
            <a:avLst/>
          </a:prstGeom>
          <a:noFill/>
          <a:ln>
            <a:noFill/>
          </a:ln>
        </p:spPr>
      </p:pic>
      <p:sp>
        <p:nvSpPr>
          <p:cNvPr id="337" name="Google Shape;337;p43"/>
          <p:cNvSpPr txBox="1"/>
          <p:nvPr/>
        </p:nvSpPr>
        <p:spPr>
          <a:xfrm>
            <a:off x="5189125" y="2702200"/>
            <a:ext cx="5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HLR</a:t>
            </a:r>
            <a:endParaRPr/>
          </a:p>
        </p:txBody>
      </p:sp>
      <p:sp>
        <p:nvSpPr>
          <p:cNvPr id="338" name="Google Shape;338;p43"/>
          <p:cNvSpPr txBox="1"/>
          <p:nvPr/>
        </p:nvSpPr>
        <p:spPr>
          <a:xfrm>
            <a:off x="5761825" y="2702200"/>
            <a:ext cx="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a:t>
            </a:r>
            <a:r>
              <a:rPr lang="en"/>
              <a:t>LR</a:t>
            </a:r>
            <a:endParaRPr/>
          </a:p>
        </p:txBody>
      </p:sp>
      <p:sp>
        <p:nvSpPr>
          <p:cNvPr id="339" name="Google Shape;339;p43"/>
          <p:cNvSpPr txBox="1"/>
          <p:nvPr/>
        </p:nvSpPr>
        <p:spPr>
          <a:xfrm>
            <a:off x="5802800" y="3102400"/>
            <a:ext cx="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AuC</a:t>
            </a:r>
            <a:endParaRPr/>
          </a:p>
        </p:txBody>
      </p:sp>
      <p:sp>
        <p:nvSpPr>
          <p:cNvPr id="340" name="Google Shape;340;p43"/>
          <p:cNvSpPr txBox="1"/>
          <p:nvPr/>
        </p:nvSpPr>
        <p:spPr>
          <a:xfrm>
            <a:off x="5189125" y="3102400"/>
            <a:ext cx="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EIR</a:t>
            </a:r>
            <a:endParaRPr/>
          </a:p>
        </p:txBody>
      </p:sp>
      <p:sp>
        <p:nvSpPr>
          <p:cNvPr id="341" name="Google Shape;341;p43"/>
          <p:cNvSpPr txBox="1"/>
          <p:nvPr/>
        </p:nvSpPr>
        <p:spPr>
          <a:xfrm>
            <a:off x="5394150" y="4588400"/>
            <a:ext cx="83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999999"/>
                </a:solidFill>
              </a:rPr>
              <a:t>MSC</a:t>
            </a:r>
            <a:endParaRPr b="1">
              <a:solidFill>
                <a:srgbClr val="999999"/>
              </a:solidFill>
            </a:endParaRPr>
          </a:p>
        </p:txBody>
      </p:sp>
      <p:sp>
        <p:nvSpPr>
          <p:cNvPr id="342" name="Google Shape;342;p43"/>
          <p:cNvSpPr txBox="1"/>
          <p:nvPr/>
        </p:nvSpPr>
        <p:spPr>
          <a:xfrm>
            <a:off x="7481050" y="4608500"/>
            <a:ext cx="99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D9EEB"/>
                </a:solidFill>
              </a:rPr>
              <a:t>Gateway MSC</a:t>
            </a:r>
            <a:endParaRPr b="1">
              <a:solidFill>
                <a:srgbClr val="6D9EEB"/>
              </a:solidFill>
            </a:endParaRPr>
          </a:p>
        </p:txBody>
      </p:sp>
      <p:sp>
        <p:nvSpPr>
          <p:cNvPr id="343" name="Google Shape;343;p43"/>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44" name="Google Shape;344;p43"/>
          <p:cNvSpPr txBox="1"/>
          <p:nvPr/>
        </p:nvSpPr>
        <p:spPr>
          <a:xfrm>
            <a:off x="720000" y="2459450"/>
            <a:ext cx="4997400" cy="683400"/>
          </a:xfrm>
          <a:prstGeom prst="rect">
            <a:avLst/>
          </a:prstGeom>
          <a:noFill/>
          <a:ln>
            <a:noFill/>
          </a:ln>
        </p:spPr>
        <p:txBody>
          <a:bodyPr anchorCtr="0" anchor="t" bIns="91425" lIns="91425" spcFirstLastPara="1" rIns="91425" wrap="square" tIns="91425">
            <a:spAutoFit/>
          </a:bodyPr>
          <a:lstStyle/>
          <a:p>
            <a:pPr indent="-330200" lvl="1" marL="457200" rtl="0" algn="l">
              <a:lnSpc>
                <a:spcPct val="115000"/>
              </a:lnSpc>
              <a:spcBef>
                <a:spcPts val="0"/>
              </a:spcBef>
              <a:spcAft>
                <a:spcPts val="0"/>
              </a:spcAft>
              <a:buClr>
                <a:srgbClr val="3D85C6"/>
              </a:buClr>
              <a:buSzPts val="1600"/>
              <a:buChar char="●"/>
            </a:pPr>
            <a:r>
              <a:rPr lang="en" sz="1600" u="sng">
                <a:solidFill>
                  <a:srgbClr val="3D85C6"/>
                </a:solidFill>
                <a:latin typeface="Barlow"/>
                <a:ea typeface="Barlow"/>
                <a:cs typeface="Barlow"/>
                <a:sym typeface="Barlow"/>
              </a:rPr>
              <a:t>Visitor Location Register</a:t>
            </a:r>
            <a:r>
              <a:rPr lang="en" sz="1600">
                <a:solidFill>
                  <a:srgbClr val="3D85C6"/>
                </a:solidFill>
                <a:latin typeface="Barlow"/>
                <a:ea typeface="Barlow"/>
                <a:cs typeface="Barlow"/>
                <a:sym typeface="Barlow"/>
              </a:rPr>
              <a:t> (</a:t>
            </a:r>
            <a:r>
              <a:rPr b="1" lang="en" sz="1600">
                <a:solidFill>
                  <a:srgbClr val="3D85C6"/>
                </a:solidFill>
                <a:latin typeface="Barlow"/>
                <a:ea typeface="Barlow"/>
                <a:cs typeface="Barlow"/>
                <a:sym typeface="Barlow"/>
              </a:rPr>
              <a:t>VLR</a:t>
            </a:r>
            <a:r>
              <a:rPr lang="en" sz="1600">
                <a:solidFill>
                  <a:srgbClr val="3D85C6"/>
                </a:solidFill>
                <a:latin typeface="Barlow"/>
                <a:ea typeface="Barlow"/>
                <a:cs typeface="Barlow"/>
                <a:sym typeface="Barlow"/>
              </a:rPr>
              <a:t>)</a:t>
            </a:r>
            <a:endParaRPr sz="1600">
              <a:solidFill>
                <a:srgbClr val="3D85C6"/>
              </a:solidFill>
              <a:latin typeface="Barlow"/>
              <a:ea typeface="Barlow"/>
              <a:cs typeface="Barlow"/>
              <a:sym typeface="Barlow"/>
            </a:endParaRPr>
          </a:p>
          <a:p>
            <a:pPr indent="-317500" lvl="2" marL="914400" rtl="0" algn="l">
              <a:lnSpc>
                <a:spcPct val="115000"/>
              </a:lnSpc>
              <a:spcBef>
                <a:spcPts val="0"/>
              </a:spcBef>
              <a:spcAft>
                <a:spcPts val="0"/>
              </a:spcAft>
              <a:buClr>
                <a:srgbClr val="93C47D"/>
              </a:buClr>
              <a:buSzPts val="1400"/>
              <a:buFont typeface="Barlow Medium"/>
              <a:buChar char="○"/>
            </a:pPr>
            <a:r>
              <a:rPr lang="en">
                <a:solidFill>
                  <a:srgbClr val="93C47D"/>
                </a:solidFill>
                <a:latin typeface="Barlow Medium"/>
                <a:ea typeface="Barlow Medium"/>
                <a:cs typeface="Barlow Medium"/>
                <a:sym typeface="Barlow Medium"/>
              </a:rPr>
              <a:t>Large DB of user info for visiting users</a:t>
            </a:r>
            <a:endParaRPr>
              <a:solidFill>
                <a:srgbClr val="93C47D"/>
              </a:solidFill>
              <a:latin typeface="Barlow Medium"/>
              <a:ea typeface="Barlow Medium"/>
              <a:cs typeface="Barlow Medium"/>
              <a:sym typeface="Barlow Medium"/>
            </a:endParaRPr>
          </a:p>
        </p:txBody>
      </p:sp>
      <p:sp>
        <p:nvSpPr>
          <p:cNvPr id="345" name="Google Shape;345;p43"/>
          <p:cNvSpPr txBox="1"/>
          <p:nvPr/>
        </p:nvSpPr>
        <p:spPr>
          <a:xfrm>
            <a:off x="720000" y="3102400"/>
            <a:ext cx="4227900" cy="683400"/>
          </a:xfrm>
          <a:prstGeom prst="rect">
            <a:avLst/>
          </a:prstGeom>
          <a:noFill/>
          <a:ln>
            <a:noFill/>
          </a:ln>
        </p:spPr>
        <p:txBody>
          <a:bodyPr anchorCtr="0" anchor="t" bIns="91425" lIns="91425" spcFirstLastPara="1" rIns="91425" wrap="square" tIns="91425">
            <a:spAutoFit/>
          </a:bodyPr>
          <a:lstStyle/>
          <a:p>
            <a:pPr indent="-330200" lvl="1" marL="457200" rtl="0" algn="l">
              <a:lnSpc>
                <a:spcPct val="115000"/>
              </a:lnSpc>
              <a:spcBef>
                <a:spcPts val="0"/>
              </a:spcBef>
              <a:spcAft>
                <a:spcPts val="0"/>
              </a:spcAft>
              <a:buClr>
                <a:srgbClr val="3D85C6"/>
              </a:buClr>
              <a:buSzPts val="1600"/>
              <a:buChar char="●"/>
            </a:pPr>
            <a:r>
              <a:rPr lang="en" sz="1600" u="sng">
                <a:solidFill>
                  <a:srgbClr val="3D85C6"/>
                </a:solidFill>
                <a:latin typeface="Roboto"/>
                <a:ea typeface="Roboto"/>
                <a:cs typeface="Roboto"/>
                <a:sym typeface="Roboto"/>
              </a:rPr>
              <a:t>Authentication Center</a:t>
            </a:r>
            <a:r>
              <a:rPr b="1" lang="en" sz="1600">
                <a:solidFill>
                  <a:srgbClr val="3D85C6"/>
                </a:solidFill>
                <a:latin typeface="Roboto"/>
                <a:ea typeface="Roboto"/>
                <a:cs typeface="Roboto"/>
                <a:sym typeface="Roboto"/>
              </a:rPr>
              <a:t> (AuC)</a:t>
            </a:r>
            <a:endParaRPr b="1" sz="1600">
              <a:solidFill>
                <a:srgbClr val="3D85C6"/>
              </a:solidFill>
              <a:latin typeface="Roboto"/>
              <a:ea typeface="Roboto"/>
              <a:cs typeface="Roboto"/>
              <a:sym typeface="Roboto"/>
            </a:endParaRPr>
          </a:p>
          <a:p>
            <a:pPr indent="-317500" lvl="2" marL="914400" rtl="0" algn="l">
              <a:lnSpc>
                <a:spcPct val="115000"/>
              </a:lnSpc>
              <a:spcBef>
                <a:spcPts val="0"/>
              </a:spcBef>
              <a:spcAft>
                <a:spcPts val="0"/>
              </a:spcAft>
              <a:buClr>
                <a:srgbClr val="93C47D"/>
              </a:buClr>
              <a:buSzPts val="1400"/>
              <a:buFont typeface="Roboto Medium"/>
              <a:buChar char="○"/>
            </a:pPr>
            <a:r>
              <a:rPr lang="en">
                <a:solidFill>
                  <a:srgbClr val="93C47D"/>
                </a:solidFill>
                <a:latin typeface="Roboto Medium"/>
                <a:ea typeface="Roboto Medium"/>
                <a:cs typeface="Roboto Medium"/>
                <a:sym typeface="Roboto Medium"/>
              </a:rPr>
              <a:t>Secret keys stored here</a:t>
            </a:r>
            <a:endParaRPr>
              <a:solidFill>
                <a:srgbClr val="93C47D"/>
              </a:solidFill>
              <a:latin typeface="Roboto Medium"/>
              <a:ea typeface="Roboto Medium"/>
              <a:cs typeface="Roboto Medium"/>
              <a:sym typeface="Roboto Medium"/>
            </a:endParaRPr>
          </a:p>
        </p:txBody>
      </p:sp>
      <p:sp>
        <p:nvSpPr>
          <p:cNvPr id="346" name="Google Shape;346;p43"/>
          <p:cNvSpPr txBox="1"/>
          <p:nvPr/>
        </p:nvSpPr>
        <p:spPr>
          <a:xfrm>
            <a:off x="720000" y="3732025"/>
            <a:ext cx="4053900" cy="9312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3D85C6"/>
              </a:buClr>
              <a:buSzPts val="1600"/>
              <a:buFont typeface="Barlow"/>
              <a:buChar char="●"/>
            </a:pPr>
            <a:r>
              <a:rPr lang="en" sz="1600" u="sng">
                <a:solidFill>
                  <a:srgbClr val="3D85C6"/>
                </a:solidFill>
                <a:latin typeface="Barlow"/>
                <a:ea typeface="Barlow"/>
                <a:cs typeface="Barlow"/>
                <a:sym typeface="Barlow"/>
              </a:rPr>
              <a:t>Equipment Identity Register</a:t>
            </a:r>
            <a:r>
              <a:rPr lang="en" sz="1600">
                <a:solidFill>
                  <a:srgbClr val="3D85C6"/>
                </a:solidFill>
                <a:latin typeface="Barlow"/>
                <a:ea typeface="Barlow"/>
                <a:cs typeface="Barlow"/>
                <a:sym typeface="Barlow"/>
              </a:rPr>
              <a:t> (</a:t>
            </a:r>
            <a:r>
              <a:rPr b="1" lang="en" sz="1600">
                <a:solidFill>
                  <a:srgbClr val="3D85C6"/>
                </a:solidFill>
                <a:latin typeface="Barlow"/>
                <a:ea typeface="Barlow"/>
                <a:cs typeface="Barlow"/>
                <a:sym typeface="Barlow"/>
              </a:rPr>
              <a:t>EIR</a:t>
            </a:r>
            <a:r>
              <a:rPr lang="en" sz="1600">
                <a:solidFill>
                  <a:srgbClr val="3D85C6"/>
                </a:solidFill>
                <a:latin typeface="Barlow"/>
                <a:ea typeface="Barlow"/>
                <a:cs typeface="Barlow"/>
                <a:sym typeface="Barlow"/>
              </a:rPr>
              <a:t>)</a:t>
            </a:r>
            <a:endParaRPr sz="1600">
              <a:solidFill>
                <a:srgbClr val="3D85C6"/>
              </a:solidFill>
              <a:latin typeface="Barlow"/>
              <a:ea typeface="Barlow"/>
              <a:cs typeface="Barlow"/>
              <a:sym typeface="Barlow"/>
            </a:endParaRPr>
          </a:p>
          <a:p>
            <a:pPr indent="-317500" lvl="1" marL="914400" rtl="0" algn="l">
              <a:lnSpc>
                <a:spcPct val="115000"/>
              </a:lnSpc>
              <a:spcBef>
                <a:spcPts val="0"/>
              </a:spcBef>
              <a:spcAft>
                <a:spcPts val="0"/>
              </a:spcAft>
              <a:buClr>
                <a:srgbClr val="93C47D"/>
              </a:buClr>
              <a:buSzPts val="1400"/>
              <a:buFont typeface="Barlow Medium"/>
              <a:buChar char="○"/>
            </a:pPr>
            <a:r>
              <a:rPr lang="en">
                <a:solidFill>
                  <a:srgbClr val="93C47D"/>
                </a:solidFill>
                <a:latin typeface="Barlow Medium"/>
                <a:ea typeface="Barlow Medium"/>
                <a:cs typeface="Barlow Medium"/>
                <a:sym typeface="Barlow Medium"/>
              </a:rPr>
              <a:t>Large DB of valid equipment on the network.</a:t>
            </a:r>
            <a:endParaRPr>
              <a:solidFill>
                <a:srgbClr val="3D85C6"/>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
                                        <p:tgtEl>
                                          <p:spTgt spid="341"/>
                                        </p:tgtEl>
                                      </p:cBhvr>
                                    </p:animEffect>
                                  </p:childTnLst>
                                </p:cTn>
                              </p:par>
                            </p:childTnLst>
                          </p:cTn>
                        </p:par>
                        <p:par>
                          <p:cTn fill="hold">
                            <p:stCondLst>
                              <p:cond delay="100"/>
                            </p:stCondLst>
                            <p:childTnLst>
                              <p:par>
                                <p:cTn fill="hold" nodeType="after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
                                        <p:tgtEl>
                                          <p:spTgt spid="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
                                        <p:tgtEl>
                                          <p:spTgt spid="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tructures base template">
  <a:themeElements>
    <a:clrScheme name="Simple Light">
      <a:dk1>
        <a:srgbClr val="AC848E"/>
      </a:dk1>
      <a:lt1>
        <a:srgbClr val="FFFFFF"/>
      </a:lt1>
      <a:dk2>
        <a:srgbClr val="FAE7E6"/>
      </a:dk2>
      <a:lt2>
        <a:srgbClr val="F1B3BF"/>
      </a:lt2>
      <a:accent1>
        <a:srgbClr val="F6E0B7"/>
      </a:accent1>
      <a:accent2>
        <a:srgbClr val="D5D1A1"/>
      </a:accent2>
      <a:accent3>
        <a:srgbClr val="CAE1E2"/>
      </a:accent3>
      <a:accent4>
        <a:srgbClr val="BCB6D1"/>
      </a:accent4>
      <a:accent5>
        <a:srgbClr val="666666"/>
      </a:accent5>
      <a:accent6>
        <a:srgbClr val="BA9FA6"/>
      </a:accent6>
      <a:hlink>
        <a:srgbClr val="EBBF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